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0" r:id="rId1"/>
  </p:sldMasterIdLst>
  <p:notesMasterIdLst>
    <p:notesMasterId r:id="rId36"/>
  </p:notesMasterIdLst>
  <p:sldIdLst>
    <p:sldId id="256" r:id="rId2"/>
    <p:sldId id="297" r:id="rId3"/>
    <p:sldId id="313" r:id="rId4"/>
    <p:sldId id="298" r:id="rId5"/>
    <p:sldId id="314" r:id="rId6"/>
    <p:sldId id="315" r:id="rId7"/>
    <p:sldId id="316" r:id="rId8"/>
    <p:sldId id="269" r:id="rId9"/>
    <p:sldId id="270" r:id="rId10"/>
    <p:sldId id="273" r:id="rId11"/>
    <p:sldId id="274" r:id="rId12"/>
    <p:sldId id="320" r:id="rId13"/>
    <p:sldId id="259" r:id="rId14"/>
    <p:sldId id="276" r:id="rId15"/>
    <p:sldId id="263" r:id="rId16"/>
    <p:sldId id="264" r:id="rId17"/>
    <p:sldId id="286" r:id="rId18"/>
    <p:sldId id="317" r:id="rId19"/>
    <p:sldId id="318" r:id="rId20"/>
    <p:sldId id="319" r:id="rId21"/>
    <p:sldId id="321" r:id="rId22"/>
    <p:sldId id="322" r:id="rId23"/>
    <p:sldId id="323" r:id="rId24"/>
    <p:sldId id="324" r:id="rId25"/>
    <p:sldId id="325" r:id="rId26"/>
    <p:sldId id="326" r:id="rId27"/>
    <p:sldId id="285" r:id="rId28"/>
    <p:sldId id="327" r:id="rId29"/>
    <p:sldId id="271" r:id="rId30"/>
    <p:sldId id="272" r:id="rId31"/>
    <p:sldId id="258" r:id="rId32"/>
    <p:sldId id="260" r:id="rId33"/>
    <p:sldId id="261" r:id="rId34"/>
    <p:sldId id="262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Candara" panose="020E050203030302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Noto Sans" panose="020B0502040504020204" pitchFamily="34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나눔고딕" panose="020D0604000000000000" pitchFamily="50" charset="-127"/>
      <p:regular r:id="rId52"/>
      <p:bold r:id="rId53"/>
    </p:embeddedFont>
    <p:embeddedFont>
      <p:font typeface="나눔고딕 ExtraBold" panose="020D0904000000000000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9BBB59"/>
    <a:srgbClr val="8064A2"/>
    <a:srgbClr val="C0504D"/>
    <a:srgbClr val="4BACC6"/>
    <a:srgbClr val="0000FF"/>
    <a:srgbClr val="023368"/>
    <a:srgbClr val="114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67289" autoAdjust="0"/>
  </p:normalViewPr>
  <p:slideViewPr>
    <p:cSldViewPr snapToGrid="0">
      <p:cViewPr varScale="1">
        <p:scale>
          <a:sx n="55" d="100"/>
          <a:sy n="55" d="100"/>
        </p:scale>
        <p:origin x="1670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D1F1-D724-4AC1-93C5-DC9ABA9C1EA4}" type="datetimeFigureOut">
              <a:rPr lang="ko-KR" altLang="en-US" smtClean="0"/>
              <a:pPr/>
              <a:t>2021-10-20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CA17B-6F8B-4A94-8B8D-FD0991A1F1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3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morning, Ladies and Gentlemen.</a:t>
            </a:r>
          </a:p>
          <a:p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are glad to present our graduation project today.</a:t>
            </a:r>
          </a:p>
          <a:p>
            <a:r>
              <a:rPr lang="en-US" altLang="ko-KR" dirty="0"/>
              <a:t>Our team is </a:t>
            </a:r>
            <a:r>
              <a:rPr lang="ko-KR" altLang="en-US" dirty="0"/>
              <a:t>정보통신대대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 am </a:t>
            </a:r>
            <a:r>
              <a:rPr lang="ko-KR" altLang="en-US" dirty="0"/>
              <a:t>정상원</a:t>
            </a:r>
            <a:r>
              <a:rPr lang="en-US" altLang="ko-KR" dirty="0"/>
              <a:t>. and Let</a:t>
            </a:r>
            <a:r>
              <a:rPr lang="ko-KR" altLang="en-US" dirty="0"/>
              <a:t> </a:t>
            </a:r>
            <a:r>
              <a:rPr lang="en-US" altLang="ko-KR" dirty="0"/>
              <a:t>me</a:t>
            </a:r>
            <a:r>
              <a:rPr lang="ko-KR" altLang="en-US" dirty="0"/>
              <a:t> </a:t>
            </a:r>
            <a:r>
              <a:rPr lang="en-US" altLang="ko-KR" dirty="0"/>
              <a:t>start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presentation.</a:t>
            </a:r>
          </a:p>
          <a:p>
            <a:endParaRPr lang="en-US" altLang="ko-KR" dirty="0"/>
          </a:p>
          <a:p>
            <a:r>
              <a:rPr lang="en-US" altLang="ko-KR" dirty="0"/>
              <a:t>Our topic of graduation project is Development of self-driving AI in racing game called </a:t>
            </a:r>
            <a:r>
              <a:rPr lang="en-US" altLang="ko-KR" dirty="0" err="1"/>
              <a:t>kartrider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0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다음으로 학습에 사용한 데이터셋에 대해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aseline="0" dirty="0"/>
              <a:t>데이터셋의 경우 전진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 키를 사용하여 저희 팀원들이 직접 게임을 플레이하고 매 순간마다 대응하는 </a:t>
            </a:r>
            <a:r>
              <a:rPr lang="ko-KR" altLang="en-US" baseline="0" dirty="0" err="1"/>
              <a:t>미니맵</a:t>
            </a:r>
            <a:r>
              <a:rPr lang="en-US" altLang="ko-KR" baseline="0" dirty="0"/>
              <a:t>, </a:t>
            </a:r>
            <a:r>
              <a:rPr lang="ko-KR" altLang="en-US" baseline="0" dirty="0"/>
              <a:t>키 입력 쌍을 생성하는 프로그램을 제작하여 데이터를 모았습니다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이때 키 입력은 눌렀을 때 </a:t>
            </a:r>
            <a:r>
              <a:rPr lang="en-US" altLang="ko-KR" baseline="0" dirty="0"/>
              <a:t>1, </a:t>
            </a:r>
            <a:r>
              <a:rPr lang="ko-KR" altLang="en-US" baseline="0" dirty="0"/>
              <a:t>눌리지 않았을 때 </a:t>
            </a:r>
            <a:r>
              <a:rPr lang="en-US" altLang="ko-KR" baseline="0" dirty="0"/>
              <a:t>0</a:t>
            </a:r>
            <a:r>
              <a:rPr lang="ko-KR" altLang="en-US" baseline="0" dirty="0"/>
              <a:t>이 기록되도록 하여 그림과 같이 표현하였습니다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예를 들어 화면에 제시된 </a:t>
            </a:r>
            <a:r>
              <a:rPr lang="en-US" altLang="ko-KR" baseline="0" dirty="0"/>
              <a:t>“110”</a:t>
            </a:r>
            <a:r>
              <a:rPr lang="ko-KR" altLang="en-US" baseline="0" dirty="0"/>
              <a:t>을 예시로 들면 왼쪽의 미니맵 상태에서는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전진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왼쪽 키를 누른다</a:t>
            </a:r>
            <a:r>
              <a:rPr lang="en-US" altLang="ko-KR" baseline="0" dirty="0"/>
              <a:t>.”</a:t>
            </a:r>
            <a:r>
              <a:rPr lang="ko-KR" altLang="en-US" baseline="0" dirty="0"/>
              <a:t>라고 해석할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0.1</a:t>
            </a:r>
            <a:r>
              <a:rPr lang="ko-KR" altLang="en-US" baseline="0" dirty="0"/>
              <a:t>초 단위로 </a:t>
            </a:r>
            <a:r>
              <a:rPr lang="ko-KR" altLang="en-US" baseline="0" dirty="0" err="1"/>
              <a:t>샘플링하여</a:t>
            </a:r>
            <a:r>
              <a:rPr lang="ko-KR" altLang="en-US" baseline="0" dirty="0"/>
              <a:t> 이와 같이 이런 쌍을 생성하였고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팀원들이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개의 다른 트랙을 </a:t>
            </a:r>
            <a:r>
              <a:rPr lang="en-US" altLang="ko-KR" baseline="0" dirty="0"/>
              <a:t>3</a:t>
            </a:r>
            <a:r>
              <a:rPr lang="ko-KR" altLang="en-US" baseline="0" dirty="0"/>
              <a:t>번씩 주행해 총 </a:t>
            </a:r>
            <a:r>
              <a:rPr lang="en-US" altLang="ko-KR" baseline="0" dirty="0"/>
              <a:t>54</a:t>
            </a:r>
            <a:r>
              <a:rPr lang="ko-KR" altLang="en-US" baseline="0" dirty="0"/>
              <a:t>경기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58,683 </a:t>
            </a:r>
            <a:r>
              <a:rPr lang="ko-KR" altLang="en-US" baseline="0" dirty="0"/>
              <a:t>장의 이미지와 키 입력 쌍을 생성하였습니다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구축한 데이터셋으로 </a:t>
            </a:r>
            <a:r>
              <a:rPr lang="en-US" altLang="ko-KR" dirty="0"/>
              <a:t>CNN </a:t>
            </a:r>
            <a:r>
              <a:rPr lang="ko-KR" altLang="en-US" dirty="0"/>
              <a:t>모델을 최종 학습시킨 내용은 다음과 같습니다</a:t>
            </a:r>
            <a:endParaRPr lang="en-US" altLang="ko-KR" dirty="0"/>
          </a:p>
          <a:p>
            <a:r>
              <a:rPr lang="ko-KR" altLang="en-US" dirty="0" err="1"/>
              <a:t>하이퍼</a:t>
            </a:r>
            <a:r>
              <a:rPr lang="ko-KR" altLang="en-US" dirty="0"/>
              <a:t> 파라미터는 직접 조금씩 값을 바꿔가며 찾았고 가장 최적의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셋팅은 슬라이드의 표와 같았습니다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 Epoch</a:t>
            </a:r>
            <a:r>
              <a:rPr lang="ko-KR" altLang="en-US" dirty="0"/>
              <a:t>을 학습 시켜 봤을 때 </a:t>
            </a:r>
            <a:r>
              <a:rPr lang="en-US" altLang="ko-KR" dirty="0"/>
              <a:t>Training Accuracy</a:t>
            </a:r>
            <a:r>
              <a:rPr lang="ko-KR" altLang="en-US" dirty="0"/>
              <a:t>는 </a:t>
            </a:r>
            <a:r>
              <a:rPr lang="en-US" altLang="ko-KR" dirty="0"/>
              <a:t>80% </a:t>
            </a:r>
            <a:r>
              <a:rPr lang="ko-KR" altLang="en-US" dirty="0"/>
              <a:t>정도에서</a:t>
            </a:r>
            <a:r>
              <a:rPr lang="en-US" altLang="ko-KR" dirty="0"/>
              <a:t>, Training Loss</a:t>
            </a:r>
            <a:r>
              <a:rPr lang="ko-KR" altLang="en-US" dirty="0"/>
              <a:t>는 </a:t>
            </a:r>
            <a:r>
              <a:rPr lang="en-US" altLang="ko-KR" dirty="0"/>
              <a:t>0.015 </a:t>
            </a:r>
            <a:r>
              <a:rPr lang="ko-KR" altLang="en-US" dirty="0"/>
              <a:t>정도에서 수렴하는 결과를 보여 학습을 멈췄습니다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2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 첫번째 모델은 안정적으로 잘 주행하지만 사람처럼 게임하는 인공지능이란 프로젝트 목표엔 </a:t>
            </a:r>
            <a:r>
              <a:rPr lang="ko-KR" altLang="en-US" dirty="0" err="1"/>
              <a:t>못미치는</a:t>
            </a:r>
            <a:r>
              <a:rPr lang="ko-KR" altLang="en-US" dirty="0"/>
              <a:t> 큰 한계점이 하나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슬라이드의 왼쪽은 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키만 사용하는 모델이 주행하는 모습</a:t>
            </a:r>
            <a:r>
              <a:rPr lang="en-US" altLang="ko-KR" dirty="0"/>
              <a:t>, </a:t>
            </a:r>
            <a:r>
              <a:rPr lang="ko-KR" altLang="en-US" dirty="0"/>
              <a:t>오른쪽은 같은 구간을 실제 사람이 플레이하는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보시는 바와 같이 실제 사람은 급격하게 감속하는 </a:t>
            </a:r>
            <a:r>
              <a:rPr lang="ko-KR" altLang="en-US" dirty="0" err="1"/>
              <a:t>드리프트</a:t>
            </a:r>
            <a:r>
              <a:rPr lang="en-US" altLang="ko-KR" dirty="0"/>
              <a:t>, </a:t>
            </a:r>
            <a:r>
              <a:rPr lang="ko-KR" altLang="en-US" dirty="0"/>
              <a:t>가속하는 부스터 같은 카트라이더의 게임 시스템을 활용하며 화려한 주행을 하는 반면 첫번째 모델은 이런 행동을 모방할 순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왜냐하면 </a:t>
            </a:r>
            <a:r>
              <a:rPr lang="en-US" altLang="ko-KR" dirty="0"/>
              <a:t>CNN </a:t>
            </a:r>
            <a:r>
              <a:rPr lang="ko-KR" altLang="en-US" dirty="0"/>
              <a:t>모델은 이미지를 단편적으로 받아 매 순간마다 추론하기 때문에 속력과 같은 이전의 연속적인 상황을 고려하지 못하기 때문입니다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급격하게 속도 변화가 발생하는 </a:t>
            </a:r>
            <a:r>
              <a:rPr lang="ko-KR" altLang="en-US" dirty="0" err="1"/>
              <a:t>드리프트와</a:t>
            </a:r>
            <a:r>
              <a:rPr lang="ko-KR" altLang="en-US" dirty="0"/>
              <a:t> 부스터 기능까지 모방하는 모델을 </a:t>
            </a:r>
            <a:r>
              <a:rPr lang="ko-KR" altLang="en-US" dirty="0" err="1"/>
              <a:t>만드려면</a:t>
            </a:r>
            <a:r>
              <a:rPr lang="ko-KR" altLang="en-US" dirty="0"/>
              <a:t> 이전의 상황 맥락까지 고려하는 </a:t>
            </a:r>
            <a:r>
              <a:rPr lang="en-US" altLang="ko-KR" dirty="0"/>
              <a:t>RNN </a:t>
            </a:r>
            <a:r>
              <a:rPr lang="ko-KR" altLang="en-US" dirty="0"/>
              <a:t>모델과의 결합이 필요했습니다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33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 찾은 </a:t>
            </a:r>
            <a:r>
              <a:rPr lang="en-US" altLang="ko-KR" dirty="0"/>
              <a:t>An LSTM Based… </a:t>
            </a:r>
            <a:r>
              <a:rPr lang="ko-KR" altLang="en-US" dirty="0"/>
              <a:t>논문은 제목과 같이 자율주행 기업인 </a:t>
            </a:r>
            <a:r>
              <a:rPr lang="ko-KR" altLang="en-US" dirty="0" err="1"/>
              <a:t>웨이모에서</a:t>
            </a:r>
            <a:r>
              <a:rPr lang="ko-KR" altLang="en-US" dirty="0"/>
              <a:t> 공개한 주행 데이터셋에 여러 모델을 적용하여 비교한 논문입니다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웨이모</a:t>
            </a:r>
            <a:r>
              <a:rPr lang="ko-KR" altLang="en-US" dirty="0"/>
              <a:t> 데이터셋은 오른쪽 사진과 같이 차량의 상태 </a:t>
            </a:r>
            <a:r>
              <a:rPr lang="ko-KR" altLang="en-US" dirty="0" err="1"/>
              <a:t>피쳐</a:t>
            </a:r>
            <a:r>
              <a:rPr lang="ko-KR" altLang="en-US" dirty="0"/>
              <a:t> 데이터와</a:t>
            </a:r>
            <a:r>
              <a:rPr lang="en-US" altLang="ko-KR" dirty="0"/>
              <a:t> </a:t>
            </a:r>
            <a:r>
              <a:rPr lang="ko-KR" altLang="en-US" dirty="0"/>
              <a:t>주변 </a:t>
            </a:r>
            <a:r>
              <a:rPr lang="en-US" altLang="ko-KR" dirty="0"/>
              <a:t>5</a:t>
            </a:r>
            <a:r>
              <a:rPr lang="ko-KR" altLang="en-US" dirty="0"/>
              <a:t>개 카메라로 이뤄진 이미지와 레이블에 해당하는 차량의 </a:t>
            </a:r>
            <a:r>
              <a:rPr lang="en-US" altLang="ko-KR" dirty="0"/>
              <a:t>X</a:t>
            </a:r>
            <a:r>
              <a:rPr lang="ko-KR" altLang="en-US" dirty="0"/>
              <a:t>방향 가속</a:t>
            </a:r>
            <a:r>
              <a:rPr lang="en-US" altLang="ko-KR" dirty="0"/>
              <a:t>, Y </a:t>
            </a:r>
            <a:r>
              <a:rPr lang="ko-KR" altLang="en-US" dirty="0"/>
              <a:t>방향 가속을 쌍으로 묶은 </a:t>
            </a:r>
            <a:r>
              <a:rPr lang="ko-KR" altLang="en-US" dirty="0" err="1"/>
              <a:t>데이터셋입니다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논문에서는 </a:t>
            </a:r>
            <a:r>
              <a:rPr lang="en-US" altLang="ko-KR" dirty="0"/>
              <a:t>CNN, NN+CNN, CNN+LSTM </a:t>
            </a:r>
            <a:r>
              <a:rPr lang="ko-KR" altLang="en-US" dirty="0"/>
              <a:t>모델을 적용해 실험을 했고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/>
              <a:t>CNN+LSTM</a:t>
            </a:r>
            <a:r>
              <a:rPr lang="ko-KR" altLang="en-US" dirty="0"/>
              <a:t> 모델에서 가장 높은 추론 정확도를 보였다고 말하고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CNN+LSTM</a:t>
            </a:r>
            <a:r>
              <a:rPr lang="ko-KR" altLang="en-US" dirty="0"/>
              <a:t> 모델은 </a:t>
            </a:r>
            <a:r>
              <a:rPr lang="en-US" altLang="ko-KR" dirty="0"/>
              <a:t>CNN</a:t>
            </a:r>
            <a:r>
              <a:rPr lang="ko-KR" altLang="en-US" dirty="0"/>
              <a:t>을 통과한 </a:t>
            </a:r>
            <a:r>
              <a:rPr lang="ko-KR" altLang="en-US" dirty="0" err="1"/>
              <a:t>피쳐</a:t>
            </a:r>
            <a:r>
              <a:rPr lang="ko-KR" altLang="en-US" dirty="0"/>
              <a:t> 벡터를 </a:t>
            </a:r>
            <a:r>
              <a:rPr lang="en-US" altLang="ko-KR" dirty="0"/>
              <a:t>LSTM cell</a:t>
            </a:r>
            <a:r>
              <a:rPr lang="ko-KR" altLang="en-US" dirty="0"/>
              <a:t>의 입력으로 사용하는 형태의 모델로 왼쪽의 모델 구성도와 같이 여러 개의 </a:t>
            </a:r>
            <a:r>
              <a:rPr lang="en-US" altLang="ko-KR" dirty="0"/>
              <a:t>LSTM</a:t>
            </a:r>
            <a:r>
              <a:rPr lang="ko-KR" altLang="en-US" dirty="0"/>
              <a:t>을 함께 사용하여 모델을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30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엔비디아 파일럿넷처럼 이번 논문에서도 저희 프로젝트에 맞게 일부 고쳐서 </a:t>
            </a:r>
            <a:r>
              <a:rPr lang="ko-KR" altLang="en-US" dirty="0" err="1"/>
              <a:t>구현해야할</a:t>
            </a:r>
            <a:r>
              <a:rPr lang="ko-KR" altLang="en-US" dirty="0"/>
              <a:t> 부분이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첫째로 논문에서는 주행 추론의 안전성을 위해서 다대다 </a:t>
            </a:r>
            <a:r>
              <a:rPr lang="en-US" altLang="ko-KR" dirty="0"/>
              <a:t>RNN </a:t>
            </a:r>
            <a:r>
              <a:rPr lang="ko-KR" altLang="en-US" dirty="0"/>
              <a:t>중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ko-KR" altLang="en-US" dirty="0" err="1"/>
              <a:t>시퀸스</a:t>
            </a:r>
            <a:r>
              <a:rPr lang="ko-KR" altLang="en-US" dirty="0"/>
              <a:t> 데이터를 받아 </a:t>
            </a:r>
            <a:r>
              <a:rPr lang="en-US" altLang="ko-KR" dirty="0"/>
              <a:t>5</a:t>
            </a:r>
            <a:r>
              <a:rPr lang="ko-KR" altLang="en-US" dirty="0"/>
              <a:t>개의 예측을 내어놓는 </a:t>
            </a:r>
            <a:r>
              <a:rPr lang="en-US" altLang="ko-KR" dirty="0"/>
              <a:t>Encoder-Decoder </a:t>
            </a:r>
            <a:r>
              <a:rPr lang="ko-KR" altLang="en-US" dirty="0"/>
              <a:t>방식을 사용했지만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우리 프로젝트에서는 이렇게 할 경우 실시간으로 게임과 함께 테스트하게 될 프로그램의 구현이 어려워져 입력을 </a:t>
            </a:r>
            <a:r>
              <a:rPr lang="ko-KR" altLang="en-US" dirty="0" err="1"/>
              <a:t>받을때마다</a:t>
            </a:r>
            <a:r>
              <a:rPr lang="ko-KR" altLang="en-US" dirty="0"/>
              <a:t> 예측을 내어놓는 다대다 </a:t>
            </a:r>
            <a:r>
              <a:rPr lang="en-US" altLang="ko-KR" dirty="0"/>
              <a:t>RNN </a:t>
            </a:r>
            <a:r>
              <a:rPr lang="ko-KR" altLang="en-US" dirty="0"/>
              <a:t>구조를 선택했습니다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둘째로</a:t>
            </a:r>
            <a:r>
              <a:rPr lang="en-US" altLang="ko-KR" dirty="0"/>
              <a:t>, </a:t>
            </a:r>
            <a:r>
              <a:rPr lang="ko-KR" altLang="en-US" dirty="0"/>
              <a:t>이 논문에서는 모델의 </a:t>
            </a:r>
            <a:r>
              <a:rPr lang="ko-KR" altLang="en-US" dirty="0" err="1"/>
              <a:t>예측값이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 방향으로의 </a:t>
            </a:r>
            <a:r>
              <a:rPr lang="ko-KR" altLang="en-US" dirty="0" err="1"/>
              <a:t>가속값이었는데</a:t>
            </a:r>
            <a:r>
              <a:rPr lang="en-US" altLang="ko-KR" dirty="0"/>
              <a:t>,</a:t>
            </a:r>
            <a:r>
              <a:rPr lang="ko-KR" altLang="en-US" dirty="0"/>
              <a:t> 파일럿넷의 </a:t>
            </a:r>
            <a:r>
              <a:rPr lang="ko-KR" altLang="en-US" dirty="0" err="1"/>
              <a:t>경우에서처럼</a:t>
            </a:r>
            <a:r>
              <a:rPr lang="ko-KR" altLang="en-US" dirty="0"/>
              <a:t> 키보드 입력 조합으로 변형해 사용했습니다</a:t>
            </a:r>
            <a:endParaRPr lang="en-US" altLang="ko-KR" dirty="0"/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파일럿넷과 달리 이 모델에서는 </a:t>
            </a:r>
            <a:r>
              <a:rPr lang="ko-KR" altLang="en-US" dirty="0" err="1"/>
              <a:t>드리프트</a:t>
            </a:r>
            <a:r>
              <a:rPr lang="ko-KR" altLang="en-US" dirty="0"/>
              <a:t> 버튼</a:t>
            </a:r>
            <a:r>
              <a:rPr lang="en-US" altLang="ko-KR" dirty="0"/>
              <a:t>, </a:t>
            </a:r>
            <a:r>
              <a:rPr lang="ko-KR" altLang="en-US" dirty="0"/>
              <a:t>부스터 버튼</a:t>
            </a:r>
            <a:r>
              <a:rPr lang="en-US" altLang="ko-KR" dirty="0"/>
              <a:t>, </a:t>
            </a:r>
            <a:r>
              <a:rPr lang="ko-KR" altLang="en-US" dirty="0"/>
              <a:t>후진 버튼까지 모두 포함해 총 </a:t>
            </a:r>
            <a:r>
              <a:rPr lang="en-US" altLang="ko-KR" dirty="0"/>
              <a:t>6</a:t>
            </a:r>
            <a:r>
              <a:rPr lang="ko-KR" altLang="en-US" dirty="0"/>
              <a:t>개의 키 조합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64</a:t>
            </a:r>
            <a:r>
              <a:rPr lang="ko-KR" altLang="en-US" dirty="0"/>
              <a:t>개의 클래스를 가지도록 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28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프로젝트에서 사용한 데이터셋을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 모델의 경우 직접 주행하면서 모은 </a:t>
            </a:r>
            <a:r>
              <a:rPr lang="en-US" altLang="ko-KR" dirty="0"/>
              <a:t>54</a:t>
            </a:r>
            <a:r>
              <a:rPr lang="ko-KR" altLang="en-US" dirty="0"/>
              <a:t>경기를 학습 데이터로 사용하였지만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모델의 경우 </a:t>
            </a:r>
            <a:r>
              <a:rPr lang="ko-KR" altLang="en-US" dirty="0" err="1"/>
              <a:t>드리프트</a:t>
            </a:r>
            <a:r>
              <a:rPr lang="en-US" altLang="ko-KR" dirty="0"/>
              <a:t>, </a:t>
            </a:r>
            <a:r>
              <a:rPr lang="ko-KR" altLang="en-US" dirty="0"/>
              <a:t>부스터</a:t>
            </a:r>
            <a:r>
              <a:rPr lang="en-US" altLang="ko-KR" dirty="0"/>
              <a:t>, </a:t>
            </a:r>
            <a:r>
              <a:rPr lang="ko-KR" altLang="en-US" dirty="0"/>
              <a:t>후진까지 포함하게 되므로 주행이 훨씬 더 복잡한 패턴을 가지게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다량의 데이터가 필요했고</a:t>
            </a:r>
            <a:r>
              <a:rPr lang="en-US" altLang="ko-KR" dirty="0"/>
              <a:t>, </a:t>
            </a:r>
            <a:r>
              <a:rPr lang="ko-KR" altLang="en-US" dirty="0"/>
              <a:t>또한 게임을 잘하는 사람의 데이터가 필요했습니다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위해 우리 팀은 인터넷 방송에서 </a:t>
            </a:r>
            <a:r>
              <a:rPr lang="ko-KR" altLang="en-US" dirty="0" err="1"/>
              <a:t>키뷰어</a:t>
            </a:r>
            <a:r>
              <a:rPr lang="ko-KR" altLang="en-US" dirty="0"/>
              <a:t> 프로그램을 켜고 방송을 하는 카트라이더 전 프로선수인 문호준 선수의 방송 데이터를 크롤링하여 가공하였습니다</a:t>
            </a:r>
            <a:endParaRPr lang="en-US" altLang="ko-KR" dirty="0"/>
          </a:p>
          <a:p>
            <a:r>
              <a:rPr lang="ko-KR" altLang="en-US" dirty="0"/>
              <a:t>화면에 보이는 모습이 방송 화면인데</a:t>
            </a:r>
            <a:r>
              <a:rPr lang="en-US" altLang="ko-KR" dirty="0"/>
              <a:t>, </a:t>
            </a:r>
            <a:r>
              <a:rPr lang="ko-KR" altLang="en-US" dirty="0"/>
              <a:t>이중 오른쪽 하단의 키 뷰어 부분을 추출해서 키 눌림 여부에 따라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으로 인코딩하고 학습 데이터에는 </a:t>
            </a:r>
            <a:r>
              <a:rPr lang="ko-KR" altLang="en-US" dirty="0" err="1"/>
              <a:t>키뷰어</a:t>
            </a:r>
            <a:r>
              <a:rPr lang="ko-KR" altLang="en-US" dirty="0"/>
              <a:t> 부분을 검은 화면으로 </a:t>
            </a:r>
            <a:r>
              <a:rPr lang="ko-KR" altLang="en-US" dirty="0" err="1"/>
              <a:t>마스킹하였습니다</a:t>
            </a:r>
            <a:endParaRPr lang="en-US" altLang="ko-KR" dirty="0"/>
          </a:p>
          <a:p>
            <a:r>
              <a:rPr lang="ko-KR" altLang="en-US" dirty="0"/>
              <a:t>약 한달치의 방송을 가공한 결과 부분경기를 포함해서 </a:t>
            </a:r>
            <a:r>
              <a:rPr lang="en-US" altLang="ko-KR" dirty="0"/>
              <a:t>392</a:t>
            </a:r>
            <a:r>
              <a:rPr lang="ko-KR" altLang="en-US" dirty="0"/>
              <a:t>경기를 확보할 수 있었고 그 중 한경기는 </a:t>
            </a:r>
            <a:r>
              <a:rPr lang="en-US" altLang="ko-KR" dirty="0"/>
              <a:t>validation set</a:t>
            </a:r>
            <a:r>
              <a:rPr lang="ko-KR" altLang="en-US" dirty="0"/>
              <a:t>으로 사용하였습니다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4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학습에서 최종적으로 사용한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파라미터의 목록입니다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한번에 </a:t>
            </a:r>
            <a:r>
              <a:rPr lang="en-US" altLang="ko-KR" dirty="0"/>
              <a:t>391</a:t>
            </a:r>
            <a:r>
              <a:rPr lang="ko-KR" altLang="en-US" dirty="0"/>
              <a:t>경기를 한번에 학습시키기엔 데이터의 분량이 너무 커 시간이 매우 </a:t>
            </a:r>
            <a:r>
              <a:rPr lang="ko-KR" altLang="en-US" dirty="0" err="1"/>
              <a:t>오래걸렸기</a:t>
            </a:r>
            <a:r>
              <a:rPr lang="ko-KR" altLang="en-US" dirty="0"/>
              <a:t> 때문에 임의로 데이터를 </a:t>
            </a:r>
            <a:r>
              <a:rPr lang="en-US" altLang="ko-KR" dirty="0"/>
              <a:t>10</a:t>
            </a:r>
            <a:r>
              <a:rPr lang="ko-KR" altLang="en-US" dirty="0"/>
              <a:t>부분으로 나누어 각각 학습시켜 보았습니다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 파트는 랜덤으로 섞인 </a:t>
            </a:r>
            <a:r>
              <a:rPr lang="en-US" altLang="ko-KR" dirty="0"/>
              <a:t>39 </a:t>
            </a:r>
            <a:r>
              <a:rPr lang="ko-KR" altLang="en-US" dirty="0"/>
              <a:t>경기로 이루어지고 이후 학습 경과에 따라 </a:t>
            </a:r>
            <a:r>
              <a:rPr lang="en-US" altLang="ko-KR" dirty="0"/>
              <a:t>4</a:t>
            </a:r>
            <a:r>
              <a:rPr lang="ko-KR" altLang="en-US" dirty="0" err="1"/>
              <a:t>파트까지만</a:t>
            </a:r>
            <a:r>
              <a:rPr lang="ko-KR" altLang="en-US" dirty="0"/>
              <a:t> 학습시키는데 그쳤습니다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40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CNN, LSTM </a:t>
            </a:r>
            <a:r>
              <a:rPr lang="ko-KR" altLang="en-US" dirty="0"/>
              <a:t>결합 모델을 학습시켰을 때의 경과 그래프입니다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전체데이터를 </a:t>
            </a:r>
            <a:r>
              <a:rPr lang="en-US" altLang="ko-KR" dirty="0"/>
              <a:t>10</a:t>
            </a:r>
            <a:r>
              <a:rPr lang="ko-KR" altLang="en-US" dirty="0"/>
              <a:t>파트로 나누었지만 그 중 </a:t>
            </a:r>
            <a:r>
              <a:rPr lang="en-US" altLang="ko-KR" dirty="0"/>
              <a:t>4</a:t>
            </a:r>
            <a:r>
              <a:rPr lang="ko-KR" altLang="en-US" dirty="0"/>
              <a:t>파트 정도를 학습한 시점에서 이미 </a:t>
            </a:r>
            <a:r>
              <a:rPr lang="en-US" altLang="ko-KR" dirty="0"/>
              <a:t>training acc</a:t>
            </a:r>
            <a:r>
              <a:rPr lang="ko-KR" altLang="en-US" dirty="0"/>
              <a:t>는 </a:t>
            </a:r>
            <a:r>
              <a:rPr lang="en-US" altLang="ko-KR" dirty="0"/>
              <a:t>60~70%, Validation Accuracy</a:t>
            </a:r>
            <a:r>
              <a:rPr lang="ko-KR" altLang="en-US" dirty="0"/>
              <a:t>는 </a:t>
            </a:r>
            <a:r>
              <a:rPr lang="en-US" altLang="ko-KR" dirty="0"/>
              <a:t>50~60% </a:t>
            </a:r>
            <a:r>
              <a:rPr lang="ko-KR" altLang="en-US" dirty="0"/>
              <a:t>정도에서 수렴하는 것을 확인할 수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경우 모델의 표현력이 데이터의 복잡도보다 모자란 </a:t>
            </a:r>
            <a:r>
              <a:rPr lang="en-US" altLang="ko-KR" dirty="0"/>
              <a:t>Low variance </a:t>
            </a:r>
            <a:r>
              <a:rPr lang="ko-KR" altLang="en-US" dirty="0"/>
              <a:t>상태로 추정되지만</a:t>
            </a:r>
            <a:r>
              <a:rPr lang="en-US" altLang="ko-KR" dirty="0"/>
              <a:t>, </a:t>
            </a:r>
            <a:r>
              <a:rPr lang="ko-KR" altLang="en-US" dirty="0"/>
              <a:t>모델의 사이즈를 이 이상으로 </a:t>
            </a:r>
            <a:r>
              <a:rPr lang="ko-KR" altLang="en-US" dirty="0" err="1"/>
              <a:t>키웠다가는</a:t>
            </a:r>
            <a:endParaRPr lang="en-US" altLang="ko-KR" dirty="0"/>
          </a:p>
          <a:p>
            <a:r>
              <a:rPr lang="ko-KR" altLang="en-US" dirty="0"/>
              <a:t>이후 보여드릴 인게임에서의 실시간 테스트 프로그램을 </a:t>
            </a:r>
            <a:r>
              <a:rPr lang="en-US" altLang="ko-KR" dirty="0"/>
              <a:t>0.1</a:t>
            </a:r>
            <a:r>
              <a:rPr lang="ko-KR" altLang="en-US" dirty="0"/>
              <a:t>초의 </a:t>
            </a:r>
            <a:r>
              <a:rPr lang="ko-KR" altLang="en-US" dirty="0" err="1"/>
              <a:t>레이턴시로</a:t>
            </a:r>
            <a:r>
              <a:rPr lang="ko-KR" altLang="en-US" dirty="0"/>
              <a:t> </a:t>
            </a:r>
            <a:r>
              <a:rPr lang="ko-KR" altLang="en-US" dirty="0" err="1"/>
              <a:t>구동시키기</a:t>
            </a:r>
            <a:r>
              <a:rPr lang="ko-KR" altLang="en-US" dirty="0"/>
              <a:t> 어려워 학습을 멈추고 테스트를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이어서 다음 발표자가 </a:t>
            </a:r>
            <a:r>
              <a:rPr lang="ko-KR" altLang="en-US" dirty="0" err="1"/>
              <a:t>소개드린</a:t>
            </a:r>
            <a:r>
              <a:rPr lang="ko-KR" altLang="en-US" dirty="0"/>
              <a:t> 두 모델을 이용해 실제로 게임에서 잘 동작하는지 테스트하는 프로그램과 그 결과에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527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 프로그램에 대해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r>
              <a:rPr lang="ko-KR" altLang="en-US" dirty="0"/>
              <a:t>게임을 실행하며 실시간으로 모델을 </a:t>
            </a:r>
            <a:r>
              <a:rPr lang="ko-KR" altLang="en-US" dirty="0" err="1"/>
              <a:t>동작시키기</a:t>
            </a:r>
            <a:r>
              <a:rPr lang="ko-KR" altLang="en-US" dirty="0"/>
              <a:t> 위하여 테스트 프로그램을 </a:t>
            </a:r>
            <a:r>
              <a:rPr lang="en-US" altLang="ko-KR" dirty="0"/>
              <a:t>Python</a:t>
            </a:r>
            <a:r>
              <a:rPr lang="ko-KR" altLang="en-US" dirty="0"/>
              <a:t>을 사용하여 직접 제작하였고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ko-KR" altLang="en-US" dirty="0" err="1"/>
              <a:t>팀원들끼리는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드라이버</a:t>
            </a:r>
            <a:r>
              <a:rPr lang="en-US" altLang="ko-KR" dirty="0"/>
              <a:t>”</a:t>
            </a:r>
            <a:r>
              <a:rPr lang="ko-KR" altLang="en-US" dirty="0"/>
              <a:t>라고 </a:t>
            </a:r>
            <a:r>
              <a:rPr lang="ko-KR" altLang="en-US" dirty="0" err="1"/>
              <a:t>이름지었습니다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모델을 위한 드라이버가 따로 있으며 전체 프로세스는 유사합니다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 입력 피처들이 다르기 때문에 그를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과정이 조금씩 다르고</a:t>
            </a:r>
            <a:endParaRPr lang="en-US" altLang="ko-KR" dirty="0"/>
          </a:p>
          <a:p>
            <a:r>
              <a:rPr lang="ko-KR" altLang="en-US" dirty="0"/>
              <a:t>출력 결과도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키조합</a:t>
            </a:r>
            <a:r>
              <a:rPr lang="en-US" altLang="ko-KR" dirty="0"/>
              <a:t>, 6</a:t>
            </a:r>
            <a:r>
              <a:rPr lang="ko-KR" altLang="en-US" dirty="0"/>
              <a:t>개의 키조합으로 각각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제작 과정에서 </a:t>
            </a:r>
            <a:r>
              <a:rPr lang="en-US" altLang="ko-KR" dirty="0"/>
              <a:t>0.1</a:t>
            </a:r>
            <a:r>
              <a:rPr lang="ko-KR" altLang="en-US" dirty="0"/>
              <a:t>초 단위로 샘플링 하였으므로</a:t>
            </a:r>
            <a:endParaRPr lang="en-US" altLang="ko-KR" dirty="0"/>
          </a:p>
          <a:p>
            <a:r>
              <a:rPr lang="ko-KR" altLang="en-US" dirty="0"/>
              <a:t>드라이버도 </a:t>
            </a:r>
            <a:r>
              <a:rPr lang="en-US" altLang="ko-KR" dirty="0"/>
              <a:t>0.1</a:t>
            </a:r>
            <a:r>
              <a:rPr lang="ko-KR" altLang="en-US" dirty="0"/>
              <a:t>초에 한 번씩 전체 사이클을 반복하는 방식으로 동작하도록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다음으로 드라이버 프로그램을 실행하여 게임에서 모델을 </a:t>
            </a:r>
            <a:r>
              <a:rPr lang="ko-KR" altLang="en-US" dirty="0" err="1"/>
              <a:t>동작시켰을</a:t>
            </a:r>
            <a:r>
              <a:rPr lang="ko-KR" altLang="en-US" dirty="0"/>
              <a:t> 때의 시연 영상을 </a:t>
            </a:r>
            <a:r>
              <a:rPr lang="ko-KR" altLang="en-US" dirty="0" err="1"/>
              <a:t>설명드리겠습니다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81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모델이었던 </a:t>
            </a:r>
            <a:r>
              <a:rPr lang="en-US" altLang="ko-KR" dirty="0"/>
              <a:t>CNN </a:t>
            </a:r>
            <a:r>
              <a:rPr lang="ko-KR" altLang="en-US" dirty="0"/>
              <a:t>모델의 </a:t>
            </a:r>
            <a:r>
              <a:rPr lang="ko-KR" altLang="en-US" dirty="0" err="1"/>
              <a:t>주행영상입니다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보이는 것과 같이 모델은 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</a:t>
            </a:r>
            <a:r>
              <a:rPr lang="en-US" altLang="ko-KR" dirty="0"/>
              <a:t>3</a:t>
            </a:r>
            <a:r>
              <a:rPr lang="ko-KR" altLang="en-US" dirty="0"/>
              <a:t>개의 키로 일정한 속도를 유지하며 안정적으로 주행합니다</a:t>
            </a:r>
            <a:endParaRPr lang="en-US" altLang="ko-KR" dirty="0"/>
          </a:p>
          <a:p>
            <a:r>
              <a:rPr lang="ko-KR" altLang="en-US" dirty="0"/>
              <a:t>왼쪽에서부터 보이는 것처럼 직진 코스</a:t>
            </a:r>
            <a:r>
              <a:rPr lang="en-US" altLang="ko-KR" dirty="0"/>
              <a:t>, </a:t>
            </a:r>
            <a:r>
              <a:rPr lang="ko-KR" altLang="en-US" dirty="0"/>
              <a:t>우회전 코스</a:t>
            </a:r>
            <a:r>
              <a:rPr lang="en-US" altLang="ko-KR" dirty="0"/>
              <a:t>, </a:t>
            </a:r>
            <a:r>
              <a:rPr lang="ko-KR" altLang="en-US" dirty="0"/>
              <a:t>좌회전 및 유턴 코스 모두 무난히 주행하는 모습을 확인할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9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장르의 게임 시장에서 인공지능을 사용하여 게임을 플레이하려는 시도는 꾸준히 있어왔습니다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 전략 게임인 스타크래프트에서</a:t>
            </a:r>
            <a:r>
              <a:rPr lang="en-US" altLang="ko-KR" dirty="0"/>
              <a:t>,</a:t>
            </a:r>
            <a:r>
              <a:rPr lang="ko-KR" altLang="en-US" dirty="0"/>
              <a:t> 삼성</a:t>
            </a:r>
            <a:r>
              <a:rPr lang="en-US" altLang="ko-KR" dirty="0"/>
              <a:t>SDS </a:t>
            </a:r>
            <a:r>
              <a:rPr lang="ko-KR" altLang="en-US" dirty="0"/>
              <a:t>개발자들로 구성된 </a:t>
            </a:r>
            <a:r>
              <a:rPr lang="en-US" altLang="ko-KR" dirty="0"/>
              <a:t>SAIDA </a:t>
            </a:r>
            <a:r>
              <a:rPr lang="ko-KR" altLang="en-US" dirty="0"/>
              <a:t>팀이 개발한 스타크래프트 </a:t>
            </a:r>
            <a:r>
              <a:rPr lang="en-US" altLang="ko-KR" dirty="0"/>
              <a:t>AI 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상대의 전략에 맞춰 대응하고 최적의 타이밍에 명령을 실행하는 이 </a:t>
            </a:r>
            <a:r>
              <a:rPr lang="en-US" altLang="ko-KR" dirty="0"/>
              <a:t>AI</a:t>
            </a:r>
            <a:r>
              <a:rPr lang="ko-KR" altLang="en-US" dirty="0"/>
              <a:t>는 세계 스타크래프트 </a:t>
            </a:r>
            <a:r>
              <a:rPr lang="en-US" altLang="ko-KR" dirty="0"/>
              <a:t>AI </a:t>
            </a:r>
            <a:r>
              <a:rPr lang="ko-KR" altLang="en-US" dirty="0"/>
              <a:t>대회에서 우승하기도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There have been several attempts to play games using AI in various genres of game markets.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This example is StarCraft AI developed by SAIDA team consisting of Samsung SDS developers.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This AI responded to the opponent's strategy and executed the command at the optimal timing, and as a result, it was able to win the World StarCraft AI Competition.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59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다만 첫번째 모델은 이전 상황에 대한 고려 없이 단편적으로 추론을 하므로 모델이 속도를 고려하지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모델은 항상 등속운동을 한다고 가정하고 매 순간 추론을 할 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벽과 충돌을 하게 되면 속도가 급격하게 변하는데 이를 인지하지 못하고</a:t>
            </a:r>
            <a:endParaRPr lang="en-US" altLang="ko-KR" dirty="0"/>
          </a:p>
          <a:p>
            <a:r>
              <a:rPr lang="ko-KR" altLang="en-US" dirty="0"/>
              <a:t>계속 달리는 상태라고 가정하고 다음 키 조합을 추론하여 충돌을 극복하지 못하는 문제가 발생하기도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17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을 결합한 모델의 테스트 주행 결과입니다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주행을 하며 어느정도는 위치에서 </a:t>
            </a:r>
            <a:r>
              <a:rPr lang="ko-KR" altLang="en-US" dirty="0" err="1"/>
              <a:t>드리프트와</a:t>
            </a:r>
            <a:r>
              <a:rPr lang="ko-KR" altLang="en-US" dirty="0"/>
              <a:t> 부스터를 사용해 주행하는 모습을 볼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이렇게 부분적으로 보이는 고급 주행의 특징들 외에는 부족한 점들이 많았습니다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35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상황이 맞을 경우 부분적으로는 잘 주행하는 모습을 볼 수 있었지만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모델이 혼자서 처음부터 끝까지 트랙을 완주하기에는 아직 부족한 점이 많았습니다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화면의 주행 영상들을 보면 모델이 대략적으로 길의 모양과 그 코스를 지나가기 위한 동작 정도는 이해하고 있음을 볼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현재의 </a:t>
            </a:r>
            <a:r>
              <a:rPr lang="ko-KR" altLang="en-US" dirty="0" err="1"/>
              <a:t>속도값이</a:t>
            </a:r>
            <a:r>
              <a:rPr lang="ko-KR" altLang="en-US" dirty="0"/>
              <a:t> 충분하지 않은 상태에서 잘못된 각도로 진입을 하는 경우가 많았고</a:t>
            </a:r>
            <a:r>
              <a:rPr lang="en-US" altLang="ko-KR" dirty="0"/>
              <a:t>, </a:t>
            </a:r>
            <a:r>
              <a:rPr lang="ko-KR" altLang="en-US" dirty="0"/>
              <a:t>가끔은 아예 이해할 수 없는 행동을 보이기도 하였습니다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현재의 결정이 다음 추론에 영향을 주기 때문에 한번 오류가 누적되기 시작하면 계속 잘못된 추론을 해 혼자 빠져나오지 못하는 경우가 많았습니다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33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두 가지 모델을 설계하고 학습</a:t>
            </a:r>
            <a:r>
              <a:rPr lang="en-US" altLang="ko-KR" dirty="0"/>
              <a:t>, </a:t>
            </a:r>
            <a:r>
              <a:rPr lang="ko-KR" altLang="en-US" dirty="0"/>
              <a:t>실제 게임에 까지 적용해보았습니다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결론적으로 </a:t>
            </a:r>
            <a:r>
              <a:rPr lang="en-US" altLang="ko-KR" dirty="0"/>
              <a:t>CNN </a:t>
            </a:r>
            <a:r>
              <a:rPr lang="ko-KR" altLang="en-US" dirty="0"/>
              <a:t>모델은 어느정도 주행은 가능하지만 속도 변화 및 부스터</a:t>
            </a:r>
            <a:r>
              <a:rPr lang="en-US" altLang="ko-KR" dirty="0"/>
              <a:t>, </a:t>
            </a:r>
            <a:r>
              <a:rPr lang="ko-KR" altLang="en-US" dirty="0" err="1"/>
              <a:t>드리프트</a:t>
            </a:r>
            <a:r>
              <a:rPr lang="ko-KR" altLang="en-US" dirty="0"/>
              <a:t> 기능 사용 불가라는 특징을 가졌고</a:t>
            </a:r>
            <a:endParaRPr lang="en-US" altLang="ko-KR" dirty="0"/>
          </a:p>
          <a:p>
            <a:r>
              <a:rPr lang="ko-KR" altLang="en-US" dirty="0"/>
              <a:t>이를 극복하고자 하였던 </a:t>
            </a:r>
            <a:r>
              <a:rPr lang="en-US" altLang="ko-KR" dirty="0"/>
              <a:t>CNN + LSTM </a:t>
            </a:r>
            <a:r>
              <a:rPr lang="ko-KR" altLang="en-US" dirty="0"/>
              <a:t>모델은 전체 주행은 힘들었지만 어려운 주행 기술들은 단편적으로 모방하는 것은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이렇듯 </a:t>
            </a:r>
            <a:r>
              <a:rPr lang="en-US" altLang="ko-KR" dirty="0"/>
              <a:t>CNN, LSTM </a:t>
            </a:r>
            <a:r>
              <a:rPr lang="ko-KR" altLang="en-US" dirty="0"/>
              <a:t>결합 모델이 부분적으로만 특징을 나타내는 결과를 보이는 원인은</a:t>
            </a:r>
            <a:endParaRPr lang="en-US" altLang="ko-KR" dirty="0"/>
          </a:p>
          <a:p>
            <a:r>
              <a:rPr lang="ko-KR" altLang="en-US" dirty="0"/>
              <a:t>앞서 큰 데이터셋을 구성하였음에도 자원상의 한계로 그 특징을 모두 </a:t>
            </a:r>
            <a:r>
              <a:rPr lang="ko-KR" altLang="en-US" dirty="0" err="1"/>
              <a:t>표현할만한</a:t>
            </a:r>
            <a:r>
              <a:rPr lang="ko-KR" altLang="en-US" dirty="0"/>
              <a:t> 크기의 모델을 학습시키지 못하였기 때문으로 저희 팀은 보고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향후 기회가 된다면 좀 더 큰 모델을 사용하여 학습을 시켰을 때 더 재미있는 결과를 얻을 수 있을 것으로 기대됩니다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68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정보통신대대 팀 발표를 마치겠습니다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97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모델의 경우 이미지 </a:t>
            </a:r>
            <a:r>
              <a:rPr lang="ko-KR" altLang="en-US" dirty="0" err="1"/>
              <a:t>한장이</a:t>
            </a:r>
            <a:r>
              <a:rPr lang="ko-KR" altLang="en-US" dirty="0"/>
              <a:t> 아니라 순차적으로 연결된 </a:t>
            </a:r>
            <a:r>
              <a:rPr lang="ko-KR" altLang="en-US" dirty="0" err="1"/>
              <a:t>시퀸스를</a:t>
            </a:r>
            <a:r>
              <a:rPr lang="ko-KR" altLang="en-US" dirty="0"/>
              <a:t> 입력으로 </a:t>
            </a:r>
            <a:r>
              <a:rPr lang="ko-KR" altLang="en-US" dirty="0" err="1"/>
              <a:t>하는만큼</a:t>
            </a:r>
            <a:r>
              <a:rPr lang="ko-KR" altLang="en-US" dirty="0"/>
              <a:t> </a:t>
            </a:r>
            <a:r>
              <a:rPr lang="ko-KR" altLang="en-US" dirty="0" err="1"/>
              <a:t>시퀸스로</a:t>
            </a:r>
            <a:r>
              <a:rPr lang="ko-KR" altLang="en-US" dirty="0"/>
              <a:t> 만드는 추가 작업도 필요했습니다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슬라이드의 사진은 </a:t>
            </a:r>
            <a:r>
              <a:rPr lang="en-US" altLang="ko-KR" dirty="0"/>
              <a:t>sequence size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으로 두고 </a:t>
            </a:r>
            <a:r>
              <a:rPr lang="en-US" altLang="ko-KR" dirty="0"/>
              <a:t>5</a:t>
            </a:r>
            <a:r>
              <a:rPr lang="ko-KR" altLang="en-US" dirty="0"/>
              <a:t>장의 이미지로부터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시퀸스를</a:t>
            </a:r>
            <a:r>
              <a:rPr lang="ko-KR" altLang="en-US" dirty="0"/>
              <a:t> 뽑아내는 예시입니다</a:t>
            </a:r>
            <a:endParaRPr lang="en-US" altLang="ko-KR" dirty="0"/>
          </a:p>
          <a:p>
            <a:r>
              <a:rPr lang="ko-KR" altLang="en-US" dirty="0"/>
              <a:t>그림에서 보이는 것과 같이 시간순에 대해서 </a:t>
            </a:r>
            <a:r>
              <a:rPr lang="en-US" altLang="ko-KR" dirty="0"/>
              <a:t>sliding window</a:t>
            </a:r>
            <a:r>
              <a:rPr lang="ko-KR" altLang="en-US" dirty="0"/>
              <a:t>를 적용하여 </a:t>
            </a:r>
            <a:r>
              <a:rPr lang="ko-KR" altLang="en-US" dirty="0" err="1"/>
              <a:t>한칸씩</a:t>
            </a:r>
            <a:r>
              <a:rPr lang="ko-KR" altLang="en-US" dirty="0"/>
              <a:t> 옮겨가면서 </a:t>
            </a:r>
            <a:r>
              <a:rPr lang="en-US" altLang="ko-KR" dirty="0"/>
              <a:t>sequence</a:t>
            </a:r>
            <a:r>
              <a:rPr lang="ko-KR" altLang="en-US" dirty="0"/>
              <a:t>를 만들어냈고</a:t>
            </a:r>
            <a:endParaRPr lang="en-US" altLang="ko-KR" dirty="0"/>
          </a:p>
          <a:p>
            <a:r>
              <a:rPr lang="ko-KR" altLang="en-US" dirty="0"/>
              <a:t>이러한 방법으로 </a:t>
            </a:r>
            <a:r>
              <a:rPr lang="en-US" altLang="ko-KR" dirty="0"/>
              <a:t>sequence size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으로 하여 학습데이터 </a:t>
            </a:r>
            <a:r>
              <a:rPr lang="en-US" altLang="ko-KR" dirty="0"/>
              <a:t>391</a:t>
            </a:r>
            <a:r>
              <a:rPr lang="ko-KR" altLang="en-US" dirty="0"/>
              <a:t>경기에 대해 </a:t>
            </a:r>
            <a:r>
              <a:rPr lang="en-US" altLang="ko-KR" dirty="0"/>
              <a:t>28</a:t>
            </a:r>
            <a:r>
              <a:rPr lang="ko-KR" altLang="en-US" dirty="0"/>
              <a:t>만 </a:t>
            </a:r>
            <a:r>
              <a:rPr lang="en-US" altLang="ko-KR" dirty="0"/>
              <a:t>206</a:t>
            </a:r>
            <a:r>
              <a:rPr lang="ko-KR" altLang="en-US" dirty="0"/>
              <a:t>개의 </a:t>
            </a:r>
            <a:r>
              <a:rPr lang="ko-KR" altLang="en-US" dirty="0" err="1"/>
              <a:t>시퀸스</a:t>
            </a:r>
            <a:r>
              <a:rPr lang="en-US" altLang="ko-KR" dirty="0"/>
              <a:t>, validation set</a:t>
            </a:r>
            <a:r>
              <a:rPr lang="ko-KR" altLang="en-US" dirty="0"/>
              <a:t>에 대해서는 </a:t>
            </a:r>
            <a:r>
              <a:rPr lang="en-US" altLang="ko-KR" dirty="0"/>
              <a:t>938</a:t>
            </a:r>
            <a:r>
              <a:rPr lang="ko-KR" altLang="en-US" dirty="0"/>
              <a:t>개의 </a:t>
            </a:r>
            <a:r>
              <a:rPr lang="ko-KR" altLang="en-US" dirty="0" err="1"/>
              <a:t>시퀸스를</a:t>
            </a:r>
            <a:r>
              <a:rPr lang="ko-KR" altLang="en-US" dirty="0"/>
              <a:t> 얻어냈습니다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973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하지만 저희는 게임 데이터가 필요하였고 데이터를 직접 제작할 필요가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데이터 양이 충분하지 않습니다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전체화면 우측의 중간에 보시면 조그맣게 </a:t>
            </a:r>
            <a:r>
              <a:rPr lang="ko-KR" altLang="en-US" baseline="0" dirty="0" err="1"/>
              <a:t>미니맵이</a:t>
            </a:r>
            <a:r>
              <a:rPr lang="ko-KR" altLang="en-US" baseline="0" dirty="0"/>
              <a:t> 나옵니다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우측은 이를 확대한 사진입니다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저희는 게임 전체 화면을 사용하지 않고 더 추상화 된 </a:t>
            </a:r>
            <a:r>
              <a:rPr lang="ko-KR" altLang="en-US" baseline="0" dirty="0" err="1"/>
              <a:t>미니맵을</a:t>
            </a:r>
            <a:r>
              <a:rPr lang="ko-KR" altLang="en-US" baseline="0" dirty="0"/>
              <a:t> 사용하였습니다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이를 통해 적은 데이터로도 충분한 학습효과를 내고자 하였습니다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논문의 모델은 추론 결과로 핸들 각도를 예측하게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핸들 각도는 </a:t>
            </a:r>
            <a:r>
              <a:rPr lang="en-US" altLang="ko-KR" dirty="0"/>
              <a:t>Numerical Data</a:t>
            </a:r>
            <a:r>
              <a:rPr lang="ko-KR" altLang="en-US" dirty="0"/>
              <a:t>라서</a:t>
            </a:r>
            <a:r>
              <a:rPr lang="en-US" altLang="ko-KR" dirty="0"/>
              <a:t> Loss Function</a:t>
            </a:r>
            <a:r>
              <a:rPr lang="ko-KR" altLang="en-US" dirty="0"/>
              <a:t>으로 </a:t>
            </a:r>
            <a:r>
              <a:rPr lang="en-US" altLang="ko-KR" dirty="0"/>
              <a:t>Mean Squared Error</a:t>
            </a:r>
            <a:r>
              <a:rPr lang="ko-KR" altLang="en-US" dirty="0"/>
              <a:t>를 사용하였지만</a:t>
            </a:r>
            <a:endParaRPr lang="en-US" altLang="ko-KR" dirty="0"/>
          </a:p>
          <a:p>
            <a:r>
              <a:rPr lang="ko-KR" altLang="en-US" dirty="0"/>
              <a:t>저희는 방향키의 조합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즉 </a:t>
            </a:r>
            <a:r>
              <a:rPr lang="en-US" altLang="ko-KR" baseline="0" dirty="0"/>
              <a:t>Categorical Data </a:t>
            </a:r>
            <a:r>
              <a:rPr lang="ko-KR" altLang="en-US" baseline="0" dirty="0"/>
              <a:t>이므로 </a:t>
            </a:r>
            <a:r>
              <a:rPr lang="en-US" altLang="ko-KR" baseline="0" dirty="0"/>
              <a:t>Cross Entropy</a:t>
            </a:r>
            <a:r>
              <a:rPr lang="ko-KR" altLang="en-US" baseline="0" dirty="0"/>
              <a:t>를 사용하였습니다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사진에서는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개의 방향키이지만 저희는 후진을 뺀 나머지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방향키만 예측합니다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또한 논문처럼 별도로 모델을 다시 만들지 않고</a:t>
            </a:r>
            <a:endParaRPr lang="en-US" altLang="ko-KR" dirty="0"/>
          </a:p>
          <a:p>
            <a:r>
              <a:rPr lang="en-US" altLang="ko-KR" dirty="0"/>
              <a:t>Residual</a:t>
            </a:r>
            <a:r>
              <a:rPr lang="en-US" altLang="ko-KR" baseline="0" dirty="0"/>
              <a:t> Block</a:t>
            </a:r>
            <a:r>
              <a:rPr lang="ko-KR" altLang="en-US" baseline="0" dirty="0"/>
              <a:t>으로 구성된 </a:t>
            </a:r>
            <a:r>
              <a:rPr lang="en-US" altLang="ko-KR" baseline="0" dirty="0"/>
              <a:t>ResNet152 </a:t>
            </a:r>
            <a:r>
              <a:rPr lang="ko-KR" altLang="en-US" baseline="0" dirty="0"/>
              <a:t>모델을 사용하였습니다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</a:t>
            </a:r>
            <a:r>
              <a:rPr lang="en-US" altLang="ko-KR" baseline="0" dirty="0" err="1"/>
              <a:t>PyTorch</a:t>
            </a:r>
            <a:r>
              <a:rPr lang="ko-KR" altLang="en-US" baseline="0" dirty="0"/>
              <a:t>에서 기본으로 제공되는 </a:t>
            </a:r>
            <a:r>
              <a:rPr lang="en-US" altLang="ko-KR" baseline="0" dirty="0" err="1"/>
              <a:t>ImageNet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Pretrained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빠른 학습 속도를 위해 전이학습을 시도하고자 </a:t>
            </a:r>
            <a:r>
              <a:rPr lang="en-US" altLang="ko-KR" baseline="0" dirty="0" err="1"/>
              <a:t>Pretrained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모델을 사용하였습니다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모델은 매 </a:t>
            </a:r>
            <a:r>
              <a:rPr lang="ko-KR" altLang="en-US" dirty="0" err="1"/>
              <a:t>타임스탭마다</a:t>
            </a:r>
            <a:r>
              <a:rPr lang="ko-KR" altLang="en-US" dirty="0"/>
              <a:t> 독립적으로 </a:t>
            </a:r>
            <a:r>
              <a:rPr lang="en-US" altLang="ko-KR" dirty="0"/>
              <a:t>CNN </a:t>
            </a:r>
            <a:r>
              <a:rPr lang="ko-KR" altLang="en-US" dirty="0"/>
              <a:t>모델에 이미지를 </a:t>
            </a:r>
            <a:r>
              <a:rPr lang="ko-KR" altLang="en-US" dirty="0" err="1"/>
              <a:t>입력받고</a:t>
            </a:r>
            <a:r>
              <a:rPr lang="ko-KR" altLang="en-US" dirty="0"/>
              <a:t> 추론 결과를 내는 구조로 만들어져 있습니다</a:t>
            </a:r>
            <a:endParaRPr lang="en-US" altLang="ko-KR" dirty="0"/>
          </a:p>
          <a:p>
            <a:r>
              <a:rPr lang="ko-KR" altLang="en-US" dirty="0"/>
              <a:t>이런 경우 차량이 항상 일정하게 같은 속도로 움직이거나 일정 범위 안에서만 속도 변화가 생긴다면 어느정도 안정적으로 주행을 할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앞선 </a:t>
            </a:r>
            <a:r>
              <a:rPr lang="ko-KR" altLang="en-US" dirty="0" err="1"/>
              <a:t>예에서처럼</a:t>
            </a:r>
            <a:r>
              <a:rPr lang="ko-KR" altLang="en-US" dirty="0"/>
              <a:t> 급격한 속도 변화를 겪게 된다면 이전의 이미지들을 통해 얻은 맥락을 고려해 현재의 상황을 인지하고 추론할 수 있어야 합니다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dirty="0" err="1"/>
              <a:t>드리프트와</a:t>
            </a:r>
            <a:r>
              <a:rPr lang="ko-KR" altLang="en-US" dirty="0"/>
              <a:t> 부스터가 추가된 데이터로 학습하려면 다음과 같이 현재 타임 </a:t>
            </a:r>
            <a:r>
              <a:rPr lang="ko-KR" altLang="en-US" dirty="0" err="1"/>
              <a:t>스탭에서</a:t>
            </a:r>
            <a:r>
              <a:rPr lang="ko-KR" altLang="en-US" dirty="0"/>
              <a:t> 다음 </a:t>
            </a:r>
            <a:r>
              <a:rPr lang="ko-KR" altLang="en-US" dirty="0" err="1"/>
              <a:t>타입스탭으로</a:t>
            </a:r>
            <a:r>
              <a:rPr lang="ko-KR" altLang="en-US" dirty="0"/>
              <a:t> 맥락과 상황을 전달해 줄 수 있는 형태의 모델이 필요하다고 판단했고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관련된 자료를 조사해봤습니다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70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MOBA</a:t>
            </a:r>
            <a:r>
              <a:rPr lang="ko-KR" altLang="en-US" dirty="0"/>
              <a:t> 장르의 게임 </a:t>
            </a:r>
            <a:r>
              <a:rPr lang="en-US" altLang="ko-KR" dirty="0"/>
              <a:t>DOTA2 </a:t>
            </a:r>
            <a:r>
              <a:rPr lang="ko-KR" altLang="en-US" dirty="0"/>
              <a:t>에서도 </a:t>
            </a:r>
            <a:r>
              <a:rPr lang="en-US" altLang="ko-KR" dirty="0"/>
              <a:t>AI</a:t>
            </a:r>
            <a:r>
              <a:rPr lang="ko-KR" altLang="en-US" dirty="0"/>
              <a:t>의 모습을 확인 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OpenAI</a:t>
            </a:r>
            <a:r>
              <a:rPr lang="ko-KR" altLang="en-US" dirty="0"/>
              <a:t>에서 개발한 이 </a:t>
            </a:r>
            <a:r>
              <a:rPr lang="en-US" altLang="ko-KR" dirty="0"/>
              <a:t>DOTA2</a:t>
            </a:r>
            <a:r>
              <a:rPr lang="ko-KR" altLang="en-US" dirty="0"/>
              <a:t>의 </a:t>
            </a:r>
            <a:r>
              <a:rPr lang="en-US" altLang="ko-KR" dirty="0"/>
              <a:t>AI</a:t>
            </a:r>
            <a:r>
              <a:rPr lang="ko-KR" altLang="en-US" dirty="0"/>
              <a:t>는 사람의 플레이를 모방하는 것을 뛰어넘어 현직 프로선수와의 경쟁에서도 밀리지 않는 모습을 보이기도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In addition, We can find the AI in the MOBA genre game called DOTA2.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This DOTA2 AI was developed by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OpenAI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and won the competition with (incumbent) professional players.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345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모델의 전체적인 구조는 그대로 가져갈 수 있었지만</a:t>
            </a:r>
            <a:r>
              <a:rPr lang="en-US" altLang="ko-KR" dirty="0"/>
              <a:t>, </a:t>
            </a:r>
            <a:r>
              <a:rPr lang="ko-KR" altLang="en-US" dirty="0"/>
              <a:t>논문과 다르게 가져간 점 중 첫번째는 논문의 </a:t>
            </a:r>
            <a:r>
              <a:rPr lang="en-US" altLang="ko-KR" dirty="0"/>
              <a:t>Encoder Decoder </a:t>
            </a:r>
            <a:r>
              <a:rPr lang="ko-KR" altLang="en-US" dirty="0"/>
              <a:t>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다대다 </a:t>
            </a:r>
            <a:r>
              <a:rPr lang="en-US" altLang="ko-KR" dirty="0"/>
              <a:t>RNN </a:t>
            </a:r>
            <a:r>
              <a:rPr lang="ko-KR" altLang="en-US" dirty="0"/>
              <a:t>구조에는 그림과 같은 두가지 방법을 적용할 수 있는데 이 중 논문은 왼쪽과 같은 </a:t>
            </a:r>
            <a:r>
              <a:rPr lang="en-US" altLang="ko-KR" dirty="0"/>
              <a:t>Encoder </a:t>
            </a:r>
            <a:r>
              <a:rPr lang="en-US" altLang="ko-KR" dirty="0" err="1"/>
              <a:t>Deocder</a:t>
            </a:r>
            <a:r>
              <a:rPr lang="ko-KR" altLang="en-US" dirty="0"/>
              <a:t> 형태를 사용하고 구체적으론 이전의 </a:t>
            </a:r>
            <a:r>
              <a:rPr lang="en-US" altLang="ko-KR" dirty="0"/>
              <a:t>10</a:t>
            </a:r>
            <a:r>
              <a:rPr lang="ko-KR" altLang="en-US" dirty="0"/>
              <a:t>프레임을 받아 </a:t>
            </a:r>
            <a:r>
              <a:rPr lang="ko-KR" altLang="en-US" dirty="0" err="1"/>
              <a:t>다음번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ko-KR" altLang="en-US" dirty="0" err="1"/>
              <a:t>타임스탭</a:t>
            </a:r>
            <a:r>
              <a:rPr lang="ko-KR" altLang="en-US" dirty="0"/>
              <a:t> 동안의 가속을 예측합니다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논문에서 왼쪽과 같은 구조를 사용하는 가장 큰 이유는 자율주행 프로그램에서 안정성을 유지하기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실시간으로 추론을 수행해야하는 현실의 자율주행 프로그램에선 추론 </a:t>
            </a:r>
            <a:r>
              <a:rPr lang="ko-KR" altLang="en-US" dirty="0" err="1"/>
              <a:t>레이턴시가</a:t>
            </a:r>
            <a:r>
              <a:rPr lang="ko-KR" altLang="en-US" dirty="0"/>
              <a:t> 매우 중요한 지표가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이번 </a:t>
            </a:r>
            <a:r>
              <a:rPr lang="ko-KR" altLang="en-US" dirty="0" err="1"/>
              <a:t>타임스탭에</a:t>
            </a:r>
            <a:r>
              <a:rPr lang="ko-KR" altLang="en-US" dirty="0"/>
              <a:t> 약간의 오류가 발생해 추론이 늦어지게 된다면 자동차가 해당 타임 </a:t>
            </a:r>
            <a:r>
              <a:rPr lang="ko-KR" altLang="en-US" dirty="0" err="1"/>
              <a:t>스탭에서의</a:t>
            </a:r>
            <a:r>
              <a:rPr lang="ko-KR" altLang="en-US" dirty="0"/>
              <a:t> 행동은 없는 상태가 되므로 안전상의 큰 문제가 될 수 있습니다</a:t>
            </a:r>
            <a:endParaRPr lang="en-US" altLang="ko-KR" dirty="0"/>
          </a:p>
          <a:p>
            <a:r>
              <a:rPr lang="ko-KR" altLang="en-US" dirty="0"/>
              <a:t>따라서 현실의 자율주행 프로그램에서는 미리 다음 몇 </a:t>
            </a:r>
            <a:r>
              <a:rPr lang="ko-KR" altLang="en-US" dirty="0" err="1"/>
              <a:t>스탭을</a:t>
            </a:r>
            <a:r>
              <a:rPr lang="ko-KR" altLang="en-US" dirty="0"/>
              <a:t> 함께 추론하도록 해서 혹시라도 다음 </a:t>
            </a:r>
            <a:r>
              <a:rPr lang="ko-KR" altLang="en-US" dirty="0" err="1"/>
              <a:t>타임스탭에서</a:t>
            </a:r>
            <a:r>
              <a:rPr lang="ko-KR" altLang="en-US" dirty="0"/>
              <a:t> 추론에 문제가 생긴다면 이전에 예측해둔 결과를 사용하도록 주로 구현합니다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우리 프로젝트에선 이렇게 구현할 경우 드라이버 프로그램이 이전 </a:t>
            </a:r>
            <a:r>
              <a:rPr lang="en-US" altLang="ko-KR" dirty="0"/>
              <a:t>n</a:t>
            </a:r>
            <a:r>
              <a:rPr lang="ko-KR" altLang="en-US" dirty="0"/>
              <a:t>개의 프레임을 메모리에 저장하고 있다가 한꺼번에 추론을 돌려야 하기 때문에 자원상의 한계가 발생하게 됩니다</a:t>
            </a:r>
            <a:endParaRPr lang="en-US" altLang="ko-KR" dirty="0"/>
          </a:p>
          <a:p>
            <a:r>
              <a:rPr lang="ko-KR" altLang="en-US" dirty="0"/>
              <a:t>또한 현실과는 달리 안전성이 최우선의 고려사항까지는 아니기 때문에 매 </a:t>
            </a:r>
            <a:r>
              <a:rPr lang="ko-KR" altLang="en-US" dirty="0" err="1"/>
              <a:t>타임스탭마다</a:t>
            </a:r>
            <a:r>
              <a:rPr lang="ko-KR" altLang="en-US" dirty="0"/>
              <a:t> 이상적으로 추론결과가 나온다고 가정하고 학습 및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608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논문과 저희 프로젝트 구현의 두번째 차이는 </a:t>
            </a:r>
            <a:r>
              <a:rPr lang="ko-KR" altLang="en-US" dirty="0" err="1"/>
              <a:t>역전파</a:t>
            </a:r>
            <a:r>
              <a:rPr lang="ko-KR" altLang="en-US" dirty="0"/>
              <a:t> 범위입니다</a:t>
            </a:r>
            <a:endParaRPr lang="en-US" altLang="ko-KR" dirty="0"/>
          </a:p>
          <a:p>
            <a:r>
              <a:rPr lang="ko-KR" altLang="en-US" dirty="0"/>
              <a:t>논문의 모델의 구현을 바탕으로 저희 프로젝트에 맞게 모델을 구현하면 그림과 같은 형태가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논문과 저희 구현 모두 </a:t>
            </a:r>
            <a:r>
              <a:rPr lang="en-US" altLang="ko-KR" dirty="0" err="1"/>
              <a:t>Imagenet</a:t>
            </a:r>
            <a:r>
              <a:rPr lang="en-US" altLang="ko-KR" dirty="0"/>
              <a:t> </a:t>
            </a:r>
            <a:r>
              <a:rPr lang="ko-KR" altLang="en-US" dirty="0"/>
              <a:t>데이터셋으로 </a:t>
            </a:r>
            <a:r>
              <a:rPr lang="en-US" altLang="ko-KR" dirty="0"/>
              <a:t>pretrained</a:t>
            </a:r>
            <a:r>
              <a:rPr lang="ko-KR" altLang="en-US" dirty="0"/>
              <a:t>된 </a:t>
            </a:r>
            <a:r>
              <a:rPr lang="en-US" altLang="ko-KR" dirty="0"/>
              <a:t>CNN </a:t>
            </a:r>
            <a:r>
              <a:rPr lang="ko-KR" altLang="en-US" dirty="0"/>
              <a:t>모델을 사용하는데</a:t>
            </a:r>
            <a:r>
              <a:rPr lang="en-US" altLang="ko-KR" dirty="0"/>
              <a:t>, </a:t>
            </a:r>
            <a:r>
              <a:rPr lang="ko-KR" altLang="en-US" dirty="0"/>
              <a:t>논문의 경우 현실의 운전 이미지 데이터셋을 사용하기 때문에 </a:t>
            </a:r>
            <a:r>
              <a:rPr lang="en-US" altLang="ko-KR" dirty="0"/>
              <a:t>pretrained</a:t>
            </a:r>
            <a:r>
              <a:rPr lang="ko-KR" altLang="en-US" dirty="0"/>
              <a:t>된 상태에서 </a:t>
            </a:r>
            <a:r>
              <a:rPr lang="en-US" altLang="ko-KR" dirty="0"/>
              <a:t>CNN </a:t>
            </a:r>
            <a:r>
              <a:rPr lang="ko-KR" altLang="en-US" dirty="0"/>
              <a:t>모델 부분의 가중치를 고정하고 더 이상 학습시키지 않습니다</a:t>
            </a:r>
            <a:endParaRPr lang="en-US" altLang="ko-KR" dirty="0"/>
          </a:p>
          <a:p>
            <a:r>
              <a:rPr lang="ko-KR" altLang="en-US" dirty="0"/>
              <a:t>그러나 우리 프로젝트의 경우 게임 속 그래픽 이미지이기 때문에 현실의 이미지와는 디테일한 부분에서 차이가 있고</a:t>
            </a:r>
            <a:r>
              <a:rPr lang="en-US" altLang="ko-KR" dirty="0"/>
              <a:t>, CNN</a:t>
            </a:r>
            <a:r>
              <a:rPr lang="ko-KR" altLang="en-US" dirty="0"/>
              <a:t>으로만 구현된 첫번째 모델을 테스트해봤을 때 </a:t>
            </a:r>
            <a:r>
              <a:rPr lang="en-US" altLang="ko-KR" dirty="0"/>
              <a:t>CNN </a:t>
            </a:r>
            <a:r>
              <a:rPr lang="ko-KR" altLang="en-US" dirty="0"/>
              <a:t>부분의 가중치를 업데이트하는 것이 주행에도 도움이 되는 것을 확인했기 때문에 </a:t>
            </a:r>
            <a:r>
              <a:rPr lang="en-US" altLang="ko-KR" dirty="0"/>
              <a:t>CNN </a:t>
            </a:r>
            <a:r>
              <a:rPr lang="ko-KR" altLang="en-US" dirty="0"/>
              <a:t>부분까지 오차를 </a:t>
            </a:r>
            <a:r>
              <a:rPr lang="ko-KR" altLang="en-US" dirty="0" err="1"/>
              <a:t>역전파시켜</a:t>
            </a:r>
            <a:r>
              <a:rPr lang="ko-KR" altLang="en-US" dirty="0"/>
              <a:t> 학습시키도록 구현하였습니다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5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논문과 저희 프로젝트 구현의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ko-KR" altLang="en-US" dirty="0" err="1"/>
              <a:t>다른점은</a:t>
            </a:r>
            <a:r>
              <a:rPr lang="ko-KR" altLang="en-US" dirty="0"/>
              <a:t> 첫번째 </a:t>
            </a:r>
            <a:r>
              <a:rPr lang="ko-KR" altLang="en-US" dirty="0" err="1"/>
              <a:t>모델에서와</a:t>
            </a:r>
            <a:r>
              <a:rPr lang="ko-KR" altLang="en-US" dirty="0"/>
              <a:t> 같이 오차를 측정하는 단위인 </a:t>
            </a:r>
            <a:r>
              <a:rPr lang="en-US" altLang="ko-KR" dirty="0"/>
              <a:t>Loss</a:t>
            </a:r>
            <a:r>
              <a:rPr lang="ko-KR" altLang="en-US" dirty="0"/>
              <a:t>입니다</a:t>
            </a:r>
            <a:endParaRPr lang="en-US" altLang="ko-KR" dirty="0"/>
          </a:p>
          <a:p>
            <a:r>
              <a:rPr lang="ko-KR" altLang="en-US" dirty="0"/>
              <a:t>논문의 데이터셋과 모델은 최종 추론 결과로 차량의 </a:t>
            </a:r>
            <a:r>
              <a:rPr lang="en-US" altLang="ko-KR" dirty="0"/>
              <a:t>X</a:t>
            </a:r>
            <a:r>
              <a:rPr lang="ko-KR" altLang="en-US" dirty="0"/>
              <a:t>축 방향으로의 가속</a:t>
            </a:r>
            <a:r>
              <a:rPr lang="en-US" altLang="ko-KR" dirty="0"/>
              <a:t>, Y</a:t>
            </a:r>
            <a:r>
              <a:rPr lang="ko-KR" altLang="en-US" dirty="0"/>
              <a:t>축 방향으로의 가속 값을 내어놓는데 이 값은 실수 값이기 때문에 </a:t>
            </a:r>
            <a:r>
              <a:rPr lang="en-US" altLang="ko-KR" dirty="0"/>
              <a:t>ground truth </a:t>
            </a:r>
            <a:r>
              <a:rPr lang="ko-KR" altLang="en-US" dirty="0"/>
              <a:t>값과의 오차를 계산할 때 </a:t>
            </a:r>
            <a:r>
              <a:rPr lang="en-US" altLang="ko-KR" dirty="0"/>
              <a:t>Mean absolute error</a:t>
            </a:r>
            <a:r>
              <a:rPr lang="ko-KR" altLang="en-US" dirty="0"/>
              <a:t>를 사용합니다</a:t>
            </a:r>
            <a:endParaRPr lang="en-US" altLang="ko-KR" dirty="0"/>
          </a:p>
          <a:p>
            <a:r>
              <a:rPr lang="ko-KR" altLang="en-US" dirty="0"/>
              <a:t>그러나 저희 프로젝트의 경우 </a:t>
            </a:r>
            <a:r>
              <a:rPr lang="en-US" altLang="ko-KR" dirty="0"/>
              <a:t>6</a:t>
            </a:r>
            <a:r>
              <a:rPr lang="ko-KR" altLang="en-US" dirty="0"/>
              <a:t>개 키의 조합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64</a:t>
            </a:r>
            <a:r>
              <a:rPr lang="ko-KR" altLang="en-US" dirty="0"/>
              <a:t>개 클래스 중 한가지를 최종 추론 결과로 가져야 하기 때문에 분류 </a:t>
            </a:r>
            <a:r>
              <a:rPr lang="en-US" altLang="ko-KR" dirty="0"/>
              <a:t>task</a:t>
            </a:r>
            <a:r>
              <a:rPr lang="ko-KR" altLang="en-US" dirty="0"/>
              <a:t>에서 사용하는 </a:t>
            </a:r>
            <a:r>
              <a:rPr lang="en-US" altLang="ko-KR" dirty="0"/>
              <a:t>cross entropy error</a:t>
            </a:r>
            <a:r>
              <a:rPr lang="ko-KR" altLang="en-US" dirty="0"/>
              <a:t>를 오차 계산 함수로 사용하였습니다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B1D-A5DB-4720-999B-55AB6C72E8C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한국어 발표로 </a:t>
            </a:r>
            <a:r>
              <a:rPr lang="ko-KR" altLang="en-US" dirty="0" err="1"/>
              <a:t>이어나가도록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저희의 과제 목표는 이와 같이 사람처럼 플레이하는 인공지능을 레이싱 게임 장르인 카트라이더에서 개발하는 것을 목표로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7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카트라이더는 위 그림과 같이 </a:t>
            </a:r>
            <a:r>
              <a:rPr lang="ko-KR" altLang="en-US" dirty="0" err="1"/>
              <a:t>맵을</a:t>
            </a:r>
            <a:r>
              <a:rPr lang="ko-KR" altLang="en-US" dirty="0"/>
              <a:t> 따라 </a:t>
            </a:r>
            <a:r>
              <a:rPr lang="en-US" altLang="ko-KR" dirty="0"/>
              <a:t>2~3 </a:t>
            </a:r>
            <a:r>
              <a:rPr lang="ko-KR" altLang="en-US" dirty="0"/>
              <a:t>랩을 주행하는데</a:t>
            </a:r>
            <a:r>
              <a:rPr lang="en-US" altLang="ko-KR" dirty="0"/>
              <a:t>, </a:t>
            </a:r>
            <a:r>
              <a:rPr lang="ko-KR" altLang="en-US" dirty="0"/>
              <a:t>이를 사람처럼 주행하는 인공지능을 개발하는 것이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일종의 자율주행 인공지능 문제로 해결 할 수 있다고 판단하였고</a:t>
            </a:r>
            <a:r>
              <a:rPr lang="en-US" altLang="ko-KR" dirty="0"/>
              <a:t>, </a:t>
            </a:r>
            <a:r>
              <a:rPr lang="ko-KR" altLang="en-US" dirty="0"/>
              <a:t>기존의 자율주행 시스템에서 아이디어를 상당수 얻었습니다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78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자율주행 과제를 해결하는 방식으로 </a:t>
            </a:r>
            <a:r>
              <a:rPr lang="en-US" altLang="ko-KR" dirty="0"/>
              <a:t>end to end </a:t>
            </a:r>
            <a:r>
              <a:rPr lang="ko-KR" altLang="en-US" dirty="0"/>
              <a:t>방식으로 접근하기로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자율주행에서 </a:t>
            </a:r>
            <a:r>
              <a:rPr lang="en-US" altLang="ko-KR" dirty="0"/>
              <a:t>end to end</a:t>
            </a:r>
            <a:r>
              <a:rPr lang="ko-KR" altLang="en-US" dirty="0"/>
              <a:t>는 차량의 상태 정보를 모델에 입력 후 별도의 중간과정 없이 바로 주행 방식을 결정하는 것을 말합니다</a:t>
            </a:r>
            <a:endParaRPr lang="en-US" altLang="ko-KR" dirty="0"/>
          </a:p>
          <a:p>
            <a:r>
              <a:rPr lang="ko-KR" altLang="en-US" dirty="0"/>
              <a:t>모델의 내부 추론과정을 알 수 없기 때문에 안정성 등의 이유로 주로 사용되지는 않지만 실험적으로 시도되고 있는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과제는 안정성이 크게 중요한 문제가 아니기 때문에 이 방식을 채택하였습니다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프로젝트에선 </a:t>
            </a:r>
            <a:r>
              <a:rPr lang="en-US" altLang="ko-KR" dirty="0"/>
              <a:t>(</a:t>
            </a:r>
            <a:r>
              <a:rPr lang="ko-KR" altLang="en-US" dirty="0"/>
              <a:t>오른쪽 그림과 같이</a:t>
            </a:r>
            <a:r>
              <a:rPr lang="en-US" altLang="ko-KR" dirty="0"/>
              <a:t>) </a:t>
            </a:r>
            <a:r>
              <a:rPr lang="ko-KR" altLang="en-US" dirty="0"/>
              <a:t>게임화면</a:t>
            </a:r>
            <a:r>
              <a:rPr lang="en-US" altLang="ko-KR" dirty="0"/>
              <a:t>, </a:t>
            </a:r>
            <a:r>
              <a:rPr lang="ko-KR" altLang="en-US" dirty="0" err="1"/>
              <a:t>미니맵</a:t>
            </a:r>
            <a:r>
              <a:rPr lang="ko-KR" altLang="en-US" dirty="0"/>
              <a:t> 이미지 데이터를 자율주행 인공지능 모델에 바로 입력하여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부스터</a:t>
            </a:r>
            <a:r>
              <a:rPr lang="en-US" altLang="ko-KR" dirty="0"/>
              <a:t>, </a:t>
            </a:r>
            <a:r>
              <a:rPr lang="ko-KR" altLang="en-US" dirty="0" err="1"/>
              <a:t>드리프트</a:t>
            </a:r>
            <a:r>
              <a:rPr lang="en-US" altLang="ko-KR" dirty="0"/>
              <a:t>, </a:t>
            </a:r>
            <a:r>
              <a:rPr lang="ko-KR" altLang="en-US" dirty="0"/>
              <a:t>가속</a:t>
            </a:r>
            <a:r>
              <a:rPr lang="en-US" altLang="ko-KR" dirty="0"/>
              <a:t>, </a:t>
            </a:r>
            <a:r>
              <a:rPr lang="ko-KR" altLang="en-US" dirty="0"/>
              <a:t>감속과 같은 카트 조작 정보를 추론해내는 방식으로 구현하였습니다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04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과제를 구현하기 위해서 여러가지 논문을 조사하였고</a:t>
            </a:r>
            <a:r>
              <a:rPr lang="en-US" altLang="ko-KR" dirty="0"/>
              <a:t>, </a:t>
            </a:r>
            <a:r>
              <a:rPr lang="ko-KR" altLang="en-US" dirty="0"/>
              <a:t>그 중 주로 다음의 두 논문을 모델링에 참고하였습니다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번째는 엔비디아의 파일럿 넷 </a:t>
            </a:r>
            <a:r>
              <a:rPr lang="ko-KR" altLang="en-US" dirty="0" err="1"/>
              <a:t>익스페리먼트</a:t>
            </a:r>
            <a:r>
              <a:rPr lang="ko-KR" altLang="en-US" dirty="0"/>
              <a:t> 논문의 방식을 참고하여 </a:t>
            </a:r>
            <a:r>
              <a:rPr lang="en-US" altLang="ko-KR" dirty="0"/>
              <a:t>CNN </a:t>
            </a:r>
            <a:r>
              <a:rPr lang="ko-KR" altLang="en-US" dirty="0"/>
              <a:t>모델을 학습</a:t>
            </a:r>
            <a:r>
              <a:rPr lang="en-US" altLang="ko-KR" dirty="0"/>
              <a:t>, </a:t>
            </a:r>
            <a:r>
              <a:rPr lang="ko-KR" altLang="en-US" dirty="0"/>
              <a:t>테스트해보았고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번째는 </a:t>
            </a:r>
            <a:r>
              <a:rPr lang="en-US" altLang="ko-KR" dirty="0"/>
              <a:t>LSTM-Based</a:t>
            </a:r>
            <a:r>
              <a:rPr lang="ko-KR" altLang="en-US" dirty="0"/>
              <a:t> </a:t>
            </a:r>
            <a:r>
              <a:rPr lang="en-US" altLang="ko-KR" dirty="0"/>
              <a:t>Autonomous</a:t>
            </a:r>
            <a:r>
              <a:rPr lang="ko-KR" altLang="en-US" dirty="0"/>
              <a:t> </a:t>
            </a:r>
            <a:r>
              <a:rPr lang="en-US" altLang="ko-KR" dirty="0"/>
              <a:t>Model Using Waymo Open Dataset </a:t>
            </a:r>
            <a:r>
              <a:rPr lang="ko-KR" altLang="en-US" dirty="0"/>
              <a:t>논문을 바탕으로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을 결합한 모델을 학습</a:t>
            </a:r>
            <a:r>
              <a:rPr lang="en-US" altLang="ko-KR" dirty="0"/>
              <a:t>, </a:t>
            </a:r>
            <a:r>
              <a:rPr lang="ko-KR" altLang="en-US" dirty="0"/>
              <a:t>테스트해보았습니다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 발표자가 이어서 이 두가지 모델과 학습에 대해 먼저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44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첫째로 소개드릴 모델링 방식은 </a:t>
            </a:r>
            <a:r>
              <a:rPr lang="en-US" altLang="ko-KR" dirty="0"/>
              <a:t>“The NVIDIA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PilotNet</a:t>
            </a:r>
            <a:r>
              <a:rPr lang="en-US" altLang="ko-KR" baseline="0" dirty="0"/>
              <a:t> Experiments” </a:t>
            </a:r>
            <a:r>
              <a:rPr lang="ko-KR" altLang="en-US" baseline="0" dirty="0"/>
              <a:t>라는 논문을 참조한 모델입니다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논문은 엔비디아에서 직접 자동차를 운행하며 얻은 이미지와 주행 데이터를 </a:t>
            </a:r>
            <a:r>
              <a:rPr lang="en-US" altLang="ko-KR" baseline="0" dirty="0"/>
              <a:t>Residual block</a:t>
            </a:r>
            <a:r>
              <a:rPr lang="ko-KR" altLang="en-US" baseline="0" dirty="0"/>
              <a:t>으로 설계한 </a:t>
            </a:r>
            <a:r>
              <a:rPr lang="en-US" altLang="ko-KR" baseline="0" dirty="0"/>
              <a:t>CNN</a:t>
            </a:r>
            <a:r>
              <a:rPr lang="ko-KR" altLang="en-US" baseline="0" dirty="0"/>
              <a:t>으로 모델링하는 것에 대해 다루고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333F9-5FE4-42F4-AF15-316A796061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세부적인 과정에서 논문의 내용을 그대로 사용할 순 없었고 일부 변형해야 한 부분도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첫째로</a:t>
            </a:r>
            <a:r>
              <a:rPr lang="en-US" altLang="ko-KR" dirty="0"/>
              <a:t>, </a:t>
            </a:r>
            <a:r>
              <a:rPr lang="ko-KR" altLang="en-US" dirty="0"/>
              <a:t>논문의 경우 차량의 앞부분에 카메라를 달고 이미지를 얻어 운전자의 주행을 예측했지만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 프로젝트에선 데이터가 충분하지 않았기 때문에</a:t>
            </a:r>
            <a:r>
              <a:rPr lang="en-US" altLang="ko-KR" dirty="0"/>
              <a:t>, </a:t>
            </a:r>
            <a:r>
              <a:rPr lang="ko-KR" altLang="en-US" dirty="0"/>
              <a:t>조금 더 추상화된 형태인 게임의 </a:t>
            </a:r>
            <a:r>
              <a:rPr lang="ko-KR" altLang="en-US" dirty="0" err="1"/>
              <a:t>미니맵을</a:t>
            </a:r>
            <a:r>
              <a:rPr lang="ko-KR" altLang="en-US" dirty="0"/>
              <a:t> 모델의 입력으로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둘째로</a:t>
            </a:r>
            <a:r>
              <a:rPr lang="en-US" altLang="ko-KR" dirty="0"/>
              <a:t>, </a:t>
            </a:r>
            <a:r>
              <a:rPr lang="ko-KR" altLang="en-US" dirty="0"/>
              <a:t>논문에선 운전자의 핸들 각도</a:t>
            </a:r>
            <a:r>
              <a:rPr lang="en-US" altLang="ko-KR" dirty="0"/>
              <a:t>, </a:t>
            </a:r>
            <a:r>
              <a:rPr lang="ko-KR" altLang="en-US" dirty="0"/>
              <a:t>즉 숫자 데이터를 예측하는 모델을 사용했지만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 프로젝트에선 게임의 입력이 키보드로 이루어지기 때문에 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</a:t>
            </a:r>
            <a:r>
              <a:rPr lang="en-US" altLang="ko-KR" dirty="0"/>
              <a:t>3</a:t>
            </a:r>
            <a:r>
              <a:rPr lang="ko-KR" altLang="en-US" dirty="0"/>
              <a:t>개 키의 조합</a:t>
            </a:r>
            <a:r>
              <a:rPr lang="en-US" altLang="ko-KR" dirty="0"/>
              <a:t>, </a:t>
            </a:r>
            <a:r>
              <a:rPr lang="ko-KR" altLang="en-US" dirty="0"/>
              <a:t>즉 총 </a:t>
            </a:r>
            <a:r>
              <a:rPr lang="en-US" altLang="ko-KR" dirty="0"/>
              <a:t>8</a:t>
            </a:r>
            <a:r>
              <a:rPr lang="ko-KR" altLang="en-US" dirty="0"/>
              <a:t>개의 클래스 중 하나를 예측하도록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논문에서 사용되었던 </a:t>
            </a:r>
            <a:r>
              <a:rPr lang="en-US" altLang="ko-KR" dirty="0"/>
              <a:t>Mean Squared Error</a:t>
            </a:r>
            <a:r>
              <a:rPr lang="ko-KR" altLang="en-US" dirty="0"/>
              <a:t>에서 </a:t>
            </a:r>
            <a:r>
              <a:rPr lang="en-US" altLang="ko-KR" dirty="0"/>
              <a:t>Cross Entropy Error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사용하는 방식으로 변형해 학습을 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CA17B-6F8B-4A94-8B8D-FD0991A1F16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1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20989" y="2682140"/>
            <a:ext cx="2784395" cy="2844240"/>
          </a:xfrm>
          <a:prstGeom prst="rect">
            <a:avLst/>
          </a:prstGeom>
        </p:spPr>
      </p:pic>
      <p:sp>
        <p:nvSpPr>
          <p:cNvPr id="10" name="L 도형 5"/>
          <p:cNvSpPr/>
          <p:nvPr/>
        </p:nvSpPr>
        <p:spPr bwMode="auto">
          <a:xfrm flipH="1">
            <a:off x="1091" y="5976594"/>
            <a:ext cx="12195517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L 도형 5"/>
          <p:cNvSpPr/>
          <p:nvPr/>
        </p:nvSpPr>
        <p:spPr bwMode="auto">
          <a:xfrm flipH="1">
            <a:off x="1092" y="6029553"/>
            <a:ext cx="12190909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14400" y="1277281"/>
            <a:ext cx="10363200" cy="1259824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3" name="부제목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00032" y="3023006"/>
            <a:ext cx="7791936" cy="1081259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4EA2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A9853B-F490-4B3B-9B23-5B632CC61D03}"/>
              </a:ext>
            </a:extLst>
          </p:cNvPr>
          <p:cNvSpPr/>
          <p:nvPr/>
        </p:nvSpPr>
        <p:spPr>
          <a:xfrm>
            <a:off x="1089" y="0"/>
            <a:ext cx="12192000" cy="711200"/>
          </a:xfrm>
          <a:prstGeom prst="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CDD27-CD1C-4CA0-A452-7B574BE3AB50}"/>
              </a:ext>
            </a:extLst>
          </p:cNvPr>
          <p:cNvSpPr/>
          <p:nvPr/>
        </p:nvSpPr>
        <p:spPr>
          <a:xfrm>
            <a:off x="0" y="612559"/>
            <a:ext cx="12192000" cy="383340"/>
          </a:xfrm>
          <a:prstGeom prst="rect">
            <a:avLst/>
          </a:prstGeom>
          <a:solidFill>
            <a:srgbClr val="20A15E"/>
          </a:solidFill>
          <a:ln>
            <a:solidFill>
              <a:srgbClr val="20A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26960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9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09600" y="908720"/>
            <a:ext cx="5384800" cy="58326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197600" y="908720"/>
            <a:ext cx="5384800" cy="583264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889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914404"/>
            <a:ext cx="11450012" cy="5532439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lnSpc>
                <a:spcPct val="150000"/>
              </a:lnSpc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1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3084" y="3929067"/>
            <a:ext cx="10363200" cy="714380"/>
          </a:xfrm>
        </p:spPr>
        <p:txBody>
          <a:bodyPr anchor="t"/>
          <a:lstStyle>
            <a:lvl1pPr algn="l">
              <a:defRPr sz="4000" b="1" cap="all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963084" y="4643450"/>
            <a:ext cx="103632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0725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09600" y="908720"/>
            <a:ext cx="53848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892" indent="-174617">
              <a:defRPr sz="1600"/>
            </a:lvl2pPr>
            <a:lvl3pPr marL="803235" indent="-174617">
              <a:defRPr sz="1400"/>
            </a:lvl3pPr>
            <a:lvl4pPr marL="1081034" indent="-277800">
              <a:defRPr sz="1200"/>
            </a:lvl4pPr>
            <a:lvl5pPr marL="1163582" indent="-268275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6323F4-0B9B-4F2F-9D74-97D8AAC62AB9}"/>
              </a:ext>
            </a:extLst>
          </p:cNvPr>
          <p:cNvSpPr>
            <a:spLocks noGrp="1"/>
          </p:cNvSpPr>
          <p:nvPr>
            <p:ph sz="half" idx="11"/>
            <p:custDataLst>
              <p:tags r:id="rId3"/>
            </p:custDataLst>
          </p:nvPr>
        </p:nvSpPr>
        <p:spPr>
          <a:xfrm>
            <a:off x="6570133" y="908720"/>
            <a:ext cx="5384800" cy="5832648"/>
          </a:xfrm>
        </p:spPr>
        <p:txBody>
          <a:bodyPr>
            <a:normAutofit/>
          </a:bodyPr>
          <a:lstStyle>
            <a:lvl1pPr>
              <a:defRPr sz="2000"/>
            </a:lvl1pPr>
            <a:lvl2pPr marL="442892" indent="-174617">
              <a:defRPr sz="1600"/>
            </a:lvl2pPr>
            <a:lvl3pPr marL="803235" indent="-174617">
              <a:defRPr sz="1400"/>
            </a:lvl3pPr>
            <a:lvl4pPr marL="1081034" indent="-277800">
              <a:defRPr sz="1200"/>
            </a:lvl4pPr>
            <a:lvl5pPr marL="1163582" indent="-268275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27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0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31809"/>
      </p:ext>
    </p:extLst>
  </p:cSld>
  <p:clrMapOvr>
    <a:masterClrMapping/>
  </p:clrMapOvr>
  <p:transition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/>
        </p:nvSpPr>
        <p:spPr bwMode="invGray">
          <a:xfrm>
            <a:off x="0" y="-22221"/>
            <a:ext cx="12192000" cy="555625"/>
          </a:xfrm>
          <a:prstGeom prst="rect">
            <a:avLst/>
          </a:prstGeom>
          <a:solidFill>
            <a:srgbClr val="009EA8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algn="ctr" fontAlgn="ctr" latinLnBrk="1">
              <a:spcBef>
                <a:spcPct val="20000"/>
              </a:spcBef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ctr" hangingPunct="0">
              <a:spcBef>
                <a:spcPct val="20000"/>
              </a:spcBef>
              <a:spcAft>
                <a:spcPct val="0"/>
              </a:spcAft>
              <a:defRPr kumimoji="1" sz="1600">
                <a:solidFill>
                  <a:schemeClr val="hlink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 sz="3200">
              <a:solidFill>
                <a:srgbClr val="481C10"/>
              </a:solidFill>
              <a:ea typeface="맑은 고딕" pitchFamily="50" charset="-127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11068052" y="6525344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fontAlgn="ctr" latinLnBrk="1" hangingPunct="1">
              <a:spcBef>
                <a:spcPct val="20000"/>
              </a:spcBef>
              <a:defRPr/>
            </a:pPr>
            <a:fld id="{384696AA-5E38-43AD-84E0-1096E86142E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fontAlgn="ctr" latinLnBrk="1" hangingPunct="1">
                <a:spcBef>
                  <a:spcPct val="20000"/>
                </a:spcBef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330200" y="35748"/>
            <a:ext cx="10134600" cy="474663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02613" y="836712"/>
            <a:ext cx="11265995" cy="5544616"/>
          </a:xfrm>
        </p:spPr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6765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180110"/>
            <a:ext cx="11715584" cy="614219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914404"/>
            <a:ext cx="11450012" cy="5532439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  <a:ea typeface="+mj-ea"/>
              </a:defRPr>
            </a:lvl1pPr>
            <a:lvl2pPr>
              <a:defRPr baseline="0">
                <a:latin typeface="Candara" panose="020E0502030303020204" pitchFamily="34" charset="0"/>
                <a:ea typeface="+mn-ea"/>
              </a:defRPr>
            </a:lvl2pPr>
            <a:lvl3pPr>
              <a:defRPr baseline="0">
                <a:latin typeface="Candara" panose="020E0502030303020204" pitchFamily="34" charset="0"/>
                <a:ea typeface="+mn-ea"/>
              </a:defRPr>
            </a:lvl3pPr>
            <a:lvl4pPr>
              <a:defRPr baseline="0">
                <a:latin typeface="Candara" panose="020E0502030303020204" pitchFamily="34" charset="0"/>
                <a:ea typeface="+mn-ea"/>
              </a:defRPr>
            </a:lvl4pPr>
            <a:lvl5pPr>
              <a:defRPr baseline="0">
                <a:latin typeface="Candara" panose="020E0502030303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7791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7B2DE0-1A44-4C02-8B54-020652419A9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242392" y="129653"/>
            <a:ext cx="11713301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239351" y="796194"/>
            <a:ext cx="11713301" cy="598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91968"/>
            <a:ext cx="12192000" cy="66032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0" y="7"/>
            <a:ext cx="12192000" cy="45719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982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74" r:id="rId9"/>
    <p:sldLayoutId id="2147483680" r:id="rId10"/>
    <p:sldLayoutId id="2147483676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800" b="1" kern="1200" baseline="0">
          <a:solidFill>
            <a:srgbClr val="20A15E"/>
          </a:solidFill>
          <a:effectLst>
            <a:glow rad="127000">
              <a:schemeClr val="bg1"/>
            </a:glow>
          </a:effectLst>
          <a:latin typeface="Candara" panose="020E0502030303020204" pitchFamily="34" charset="0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5pPr>
      <a:lvl6pPr marL="457178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6pPr>
      <a:lvl7pPr marL="914354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7pPr>
      <a:lvl8pPr marL="1371532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8pPr>
      <a:lvl9pPr marL="1828709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9pPr>
    </p:titleStyle>
    <p:bodyStyle>
      <a:lvl1pPr marL="342882" indent="-342882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v"/>
        <a:defRPr sz="2000" b="1" kern="1200" baseline="0">
          <a:solidFill>
            <a:srgbClr val="023368"/>
          </a:solidFill>
          <a:effectLst>
            <a:glow rad="38100">
              <a:schemeClr val="bg1"/>
            </a:glow>
          </a:effectLst>
          <a:latin typeface="Candara" panose="020E0502030303020204" pitchFamily="34" charset="0"/>
          <a:ea typeface="+mj-ea"/>
          <a:cs typeface="+mn-cs"/>
        </a:defRPr>
      </a:lvl1pPr>
      <a:lvl2pPr marL="742913" indent="-285737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§"/>
        <a:defRPr sz="16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2942" indent="-228589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•"/>
        <a:defRPr sz="1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120" indent="-228589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–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298" indent="-228589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»"/>
        <a:defRPr sz="1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레이싱 게임 </a:t>
            </a:r>
            <a:r>
              <a:rPr lang="en-US" altLang="ko-KR" dirty="0"/>
              <a:t>(</a:t>
            </a:r>
            <a:r>
              <a:rPr lang="ko-KR" altLang="en-US" dirty="0"/>
              <a:t>카트라이더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/>
              <a:t>자율주행 인공지능 개발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3056239" y="3023008"/>
            <a:ext cx="6079524" cy="1798374"/>
          </a:xfrm>
        </p:spPr>
        <p:txBody>
          <a:bodyPr/>
          <a:lstStyle/>
          <a:p>
            <a:r>
              <a:rPr lang="ko-KR" altLang="en-US" dirty="0"/>
              <a:t>정보통신대대</a:t>
            </a:r>
            <a:endParaRPr lang="en-US" altLang="ko-KR" dirty="0"/>
          </a:p>
          <a:p>
            <a:r>
              <a:rPr lang="ko-KR" altLang="en-US" dirty="0"/>
              <a:t>최준혁</a:t>
            </a:r>
            <a:r>
              <a:rPr lang="en-US" altLang="ko-KR" dirty="0"/>
              <a:t>, </a:t>
            </a:r>
            <a:r>
              <a:rPr lang="ko-KR" altLang="en-US" dirty="0"/>
              <a:t>정상원</a:t>
            </a:r>
            <a:r>
              <a:rPr lang="en-US" altLang="ko-KR" dirty="0"/>
              <a:t>, </a:t>
            </a:r>
            <a:r>
              <a:rPr lang="ko-KR" altLang="en-US" dirty="0"/>
              <a:t>김기서</a:t>
            </a:r>
          </a:p>
        </p:txBody>
      </p:sp>
    </p:spTree>
    <p:extLst>
      <p:ext uri="{BB962C8B-B14F-4D97-AF65-F5344CB8AC3E}">
        <p14:creationId xmlns:p14="http://schemas.microsoft.com/office/powerpoint/2010/main" val="3833448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656C8-45F1-4724-8D3D-3B5319879B70}"/>
              </a:ext>
            </a:extLst>
          </p:cNvPr>
          <p:cNvSpPr txBox="1"/>
          <p:nvPr/>
        </p:nvSpPr>
        <p:spPr>
          <a:xfrm>
            <a:off x="1130300" y="1340682"/>
            <a:ext cx="969367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/>
              <a:t>(     , 110 )</a:t>
            </a:r>
            <a:endParaRPr lang="ko-KR" altLang="en-US" sz="15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E919C-45AD-4DAA-9B15-4F5AD7399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1345"/>
            <a:ext cx="10515600" cy="208561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미니맵</a:t>
            </a:r>
            <a:r>
              <a:rPr lang="ko-KR" altLang="en-US" dirty="0"/>
              <a:t> 이미지와 키 입력 쌍을 생성하는 프로그램 제작</a:t>
            </a:r>
            <a:endParaRPr lang="en-US" altLang="ko-KR" dirty="0"/>
          </a:p>
          <a:p>
            <a:r>
              <a:rPr lang="ko-KR" altLang="en-US" dirty="0"/>
              <a:t>키 입력은 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순으로</a:t>
            </a:r>
            <a:r>
              <a:rPr lang="en-US" altLang="ko-KR" dirty="0"/>
              <a:t> Encoding</a:t>
            </a:r>
          </a:p>
          <a:p>
            <a:r>
              <a:rPr lang="en-US" altLang="ko-KR" dirty="0"/>
              <a:t>0.1</a:t>
            </a:r>
            <a:r>
              <a:rPr lang="ko-KR" altLang="en-US" dirty="0"/>
              <a:t>초 단위로 쌍을 생성</a:t>
            </a:r>
            <a:endParaRPr lang="en-US" altLang="ko-KR" dirty="0"/>
          </a:p>
          <a:p>
            <a:r>
              <a:rPr lang="ko-KR" altLang="en-US" dirty="0"/>
              <a:t>직접 </a:t>
            </a:r>
            <a:r>
              <a:rPr lang="en-US" altLang="ko-KR" dirty="0"/>
              <a:t>54 </a:t>
            </a:r>
            <a:r>
              <a:rPr lang="ko-KR" altLang="en-US" dirty="0"/>
              <a:t>경기를 달리며 </a:t>
            </a:r>
            <a:r>
              <a:rPr lang="en-US" altLang="ko-KR" dirty="0"/>
              <a:t>58,683 </a:t>
            </a:r>
            <a:r>
              <a:rPr lang="ko-KR" altLang="en-US" dirty="0"/>
              <a:t>장의 이미지</a:t>
            </a:r>
            <a:r>
              <a:rPr lang="en-US" altLang="ko-KR" dirty="0"/>
              <a:t>, </a:t>
            </a:r>
            <a:r>
              <a:rPr lang="ko-KR" altLang="en-US" dirty="0"/>
              <a:t>키 입력 쌍을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A8DF76-3FA2-45AD-828D-2774B1ED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80691" t="39440" r="1845" b="39223"/>
          <a:stretch/>
        </p:blipFill>
        <p:spPr>
          <a:xfrm>
            <a:off x="2418605" y="1690688"/>
            <a:ext cx="2166096" cy="2050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168BB-02A5-4480-AD80-56D89EA12945}"/>
              </a:ext>
            </a:extLst>
          </p:cNvPr>
          <p:cNvSpPr txBox="1"/>
          <p:nvPr/>
        </p:nvSpPr>
        <p:spPr>
          <a:xfrm>
            <a:off x="6714836" y="3429000"/>
            <a:ext cx="27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↑</a:t>
            </a:r>
            <a:r>
              <a:rPr lang="en-US" altLang="ko-KR" sz="2000" b="1" dirty="0"/>
              <a:t>	 </a:t>
            </a:r>
            <a:r>
              <a:rPr lang="ko-KR" altLang="en-US" sz="2000" b="1" dirty="0"/>
              <a:t>←</a:t>
            </a:r>
            <a:r>
              <a:rPr lang="en-US" altLang="ko-KR" sz="2000" b="1" dirty="0"/>
              <a:t>	  </a:t>
            </a:r>
            <a:r>
              <a:rPr lang="ko-KR" altLang="en-US" sz="2000" b="1" dirty="0"/>
              <a:t>→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F471DF3-4B86-4E69-8A86-75B68B21D3BE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7840188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274D7CD-9B69-4BE1-AA09-F294B10145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0100" y="1952624"/>
          <a:ext cx="3530600" cy="3529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14367595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765484"/>
                    </a:ext>
                  </a:extLst>
                </a:gridCol>
              </a:tblGrid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하이퍼</a:t>
                      </a:r>
                      <a:r>
                        <a:rPr lang="ko-KR" altLang="en-US" sz="1400" dirty="0"/>
                        <a:t> 파라미터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설정 값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939848263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Batch size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32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33650186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Learning Rate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1e-4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48871594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Optimizer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Adam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59962969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Loss Function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Cross Entropy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0519459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Epoch</a:t>
                      </a:r>
                      <a:endParaRPr lang="ko-KR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6437659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E530E82-0008-4C90-B45D-E57488082BC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8300" y="504824"/>
            <a:ext cx="5791200" cy="2895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72E916-5D24-4E96-ADED-3C010D49B29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8300" y="3513137"/>
            <a:ext cx="5791200" cy="28956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6CF591C-0FA9-4C2C-A1BB-580730C6908D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학습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7A22ACF-79C8-49BB-B250-DF59BBB6B2C5}"/>
              </a:ext>
            </a:extLst>
          </p:cNvPr>
          <p:cNvSpPr txBox="1">
            <a:spLocks/>
          </p:cNvSpPr>
          <p:nvPr/>
        </p:nvSpPr>
        <p:spPr bwMode="auto">
          <a:xfrm>
            <a:off x="6718157" y="1952624"/>
            <a:ext cx="3782809" cy="45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Training Accuracy </a:t>
            </a:r>
            <a:r>
              <a:rPr lang="ko-KR" altLang="en-US" dirty="0"/>
              <a:t>약 </a:t>
            </a:r>
            <a:r>
              <a:rPr lang="en-US" altLang="ko-KR" dirty="0"/>
              <a:t>80%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6C038BD-451F-4068-B917-2907A2DEA8E8}"/>
              </a:ext>
            </a:extLst>
          </p:cNvPr>
          <p:cNvSpPr txBox="1">
            <a:spLocks/>
          </p:cNvSpPr>
          <p:nvPr/>
        </p:nvSpPr>
        <p:spPr bwMode="auto">
          <a:xfrm>
            <a:off x="6870557" y="4617541"/>
            <a:ext cx="3782809" cy="45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Training Loss </a:t>
            </a:r>
            <a:r>
              <a:rPr lang="ko-KR" altLang="en-US" dirty="0"/>
              <a:t>약 </a:t>
            </a:r>
            <a:r>
              <a:rPr lang="en-US" altLang="ko-KR" dirty="0"/>
              <a:t>0.15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97788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D9239-817F-4881-A1E0-55FF7AFA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첫번째 모델의 한계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5B9937-DB39-4399-9491-BB26379F3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1AB2D2-1295-421D-AEAF-68D76C6C9C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4391891"/>
            <a:ext cx="11450012" cy="2054952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 err="1"/>
              <a:t>드리프트</a:t>
            </a:r>
            <a:r>
              <a:rPr lang="ko-KR" altLang="en-US" dirty="0"/>
              <a:t> 사용</a:t>
            </a:r>
            <a:r>
              <a:rPr lang="en-US" altLang="ko-KR" dirty="0"/>
              <a:t>(Shift), </a:t>
            </a:r>
            <a:r>
              <a:rPr lang="ko-KR" altLang="en-US" dirty="0" err="1"/>
              <a:t>부스터</a:t>
            </a:r>
            <a:r>
              <a:rPr lang="ko-KR" altLang="en-US" dirty="0"/>
              <a:t> 사용</a:t>
            </a:r>
            <a:r>
              <a:rPr lang="en-US" altLang="ko-KR" dirty="0"/>
              <a:t>(Ctrl) </a:t>
            </a:r>
            <a:r>
              <a:rPr lang="ko-KR" altLang="en-US" dirty="0">
                <a:solidFill>
                  <a:srgbClr val="FF0000"/>
                </a:solidFill>
              </a:rPr>
              <a:t>無</a:t>
            </a:r>
          </a:p>
          <a:p>
            <a:r>
              <a:rPr lang="en-US" altLang="ko-KR" dirty="0"/>
              <a:t>CNN</a:t>
            </a:r>
            <a:r>
              <a:rPr lang="ko-KR" altLang="en-US" dirty="0"/>
              <a:t> 모델은 항상 비슷한 속도로 움직인다고 가정하고 동작</a:t>
            </a:r>
            <a:endParaRPr lang="en-US" altLang="ko-KR" dirty="0"/>
          </a:p>
          <a:p>
            <a:r>
              <a:rPr lang="ko-KR" altLang="en-US" dirty="0"/>
              <a:t>급격한 가속</a:t>
            </a:r>
            <a:r>
              <a:rPr lang="en-US" altLang="ko-KR" dirty="0"/>
              <a:t>, </a:t>
            </a:r>
            <a:r>
              <a:rPr lang="ko-KR" altLang="en-US" dirty="0"/>
              <a:t>감속을 고려하려면 시간 축 정보에 대한 이해 필요 </a:t>
            </a:r>
            <a:r>
              <a:rPr lang="en-US" altLang="ko-KR" dirty="0">
                <a:sym typeface="Wingdings" panose="05000000000000000000" pitchFamily="2" charset="2"/>
              </a:rPr>
              <a:t> RNN </a:t>
            </a:r>
            <a:r>
              <a:rPr lang="ko-KR" altLang="en-US" dirty="0">
                <a:sym typeface="Wingdings" panose="05000000000000000000" pitchFamily="2" charset="2"/>
              </a:rPr>
              <a:t>모델 결합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09F6828-3B43-42AE-BA05-F234A610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8" y="1359251"/>
            <a:ext cx="4784596" cy="268734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6B9B7D-77C6-44EF-8777-9DEB282CB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36" y="565912"/>
            <a:ext cx="4640916" cy="3480687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D6DF7081-A41B-4637-875A-9E6D59428AA2}"/>
              </a:ext>
            </a:extLst>
          </p:cNvPr>
          <p:cNvSpPr txBox="1">
            <a:spLocks/>
          </p:cNvSpPr>
          <p:nvPr/>
        </p:nvSpPr>
        <p:spPr bwMode="auto">
          <a:xfrm>
            <a:off x="925688" y="4211965"/>
            <a:ext cx="4640916" cy="5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ko-KR" altLang="en-US" dirty="0"/>
              <a:t>첫번째 모델 주행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73155DD9-3C82-4F35-933E-D7B5DFEA6C32}"/>
              </a:ext>
            </a:extLst>
          </p:cNvPr>
          <p:cNvSpPr txBox="1">
            <a:spLocks/>
          </p:cNvSpPr>
          <p:nvPr/>
        </p:nvSpPr>
        <p:spPr bwMode="auto">
          <a:xfrm>
            <a:off x="6697236" y="4176844"/>
            <a:ext cx="4640916" cy="51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실제 사람 주행</a:t>
            </a:r>
          </a:p>
        </p:txBody>
      </p:sp>
    </p:spTree>
    <p:extLst>
      <p:ext uri="{BB962C8B-B14F-4D97-AF65-F5344CB8AC3E}">
        <p14:creationId xmlns:p14="http://schemas.microsoft.com/office/powerpoint/2010/main" val="90573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1482D-30FB-425D-A46E-C961A6753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06" y="4837718"/>
            <a:ext cx="10818091" cy="1429117"/>
          </a:xfrm>
        </p:spPr>
        <p:txBody>
          <a:bodyPr/>
          <a:lstStyle/>
          <a:p>
            <a:r>
              <a:rPr lang="en-US" altLang="ko-KR" dirty="0"/>
              <a:t>Waymo</a:t>
            </a:r>
            <a:r>
              <a:rPr lang="ko-KR" altLang="en-US" dirty="0"/>
              <a:t>에서 공개한 운전 데이터셋에 </a:t>
            </a:r>
            <a:r>
              <a:rPr lang="en-US" altLang="ko-KR" dirty="0"/>
              <a:t>CNN, CNN+NN, CNN+LSTM </a:t>
            </a:r>
            <a:r>
              <a:rPr lang="ko-KR" altLang="en-US" dirty="0"/>
              <a:t>모델을 적용하여 비교한 논문</a:t>
            </a:r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을 통과한 피처 벡터를 </a:t>
            </a:r>
            <a:r>
              <a:rPr lang="en-US" altLang="ko-KR" dirty="0"/>
              <a:t>LSTM cell</a:t>
            </a:r>
            <a:r>
              <a:rPr lang="ko-KR" altLang="en-US" dirty="0"/>
              <a:t>의 입력으로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132233-6337-42A0-A0B5-9F7092BC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10155"/>
            <a:ext cx="6078950" cy="2319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2E636C-28B7-4F93-8205-3CBDA185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5" y="1711586"/>
            <a:ext cx="5358703" cy="301536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37F2382-F93B-41D5-8D47-80F53112ED80}"/>
              </a:ext>
            </a:extLst>
          </p:cNvPr>
          <p:cNvSpPr txBox="1">
            <a:spLocks/>
          </p:cNvSpPr>
          <p:nvPr/>
        </p:nvSpPr>
        <p:spPr bwMode="auto">
          <a:xfrm>
            <a:off x="0" y="782281"/>
            <a:ext cx="11713301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440F6-0229-4C41-A8DC-5D726BAA36D4}"/>
              </a:ext>
            </a:extLst>
          </p:cNvPr>
          <p:cNvSpPr txBox="1"/>
          <p:nvPr/>
        </p:nvSpPr>
        <p:spPr>
          <a:xfrm>
            <a:off x="1562582" y="6377606"/>
            <a:ext cx="1062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Zhicheng</a:t>
            </a:r>
            <a:r>
              <a:rPr lang="en-US" altLang="ko-KR" dirty="0"/>
              <a:t> Gu et. al., 2020. An LSTM-Based Autonomous Model Using Waymo Open Dataset]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E7AA912-8B37-47A5-B2DD-C4DBC7E6A198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en-US" altLang="ko-KR" sz="2800" dirty="0"/>
              <a:t>An</a:t>
            </a:r>
            <a:r>
              <a:rPr lang="ko-KR" altLang="en-US" sz="2800" dirty="0"/>
              <a:t> </a:t>
            </a:r>
            <a:r>
              <a:rPr lang="en-US" altLang="ko-KR" sz="2800" dirty="0"/>
              <a:t>LSTM-Based</a:t>
            </a:r>
            <a:r>
              <a:rPr lang="ko-KR" altLang="en-US" sz="2800" dirty="0"/>
              <a:t> </a:t>
            </a:r>
            <a:r>
              <a:rPr lang="en-US" altLang="ko-KR" sz="2800" dirty="0"/>
              <a:t>Autonomous Model Using Waymo Open Dataset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67146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7CBE97-43FF-41FF-A5CA-F4BAD7589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1" y="2083684"/>
            <a:ext cx="4196954" cy="277119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55D66A9-1E4C-430E-B17F-5A5CBD5E435D}"/>
              </a:ext>
            </a:extLst>
          </p:cNvPr>
          <p:cNvGrpSpPr/>
          <p:nvPr/>
        </p:nvGrpSpPr>
        <p:grpSpPr>
          <a:xfrm>
            <a:off x="6595110" y="2499846"/>
            <a:ext cx="5464781" cy="2290579"/>
            <a:chOff x="6595110" y="2499846"/>
            <a:chExt cx="5464781" cy="2290579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F7432CD-B64F-4201-B53E-0B0A7E2D8720}"/>
                </a:ext>
              </a:extLst>
            </p:cNvPr>
            <p:cNvCxnSpPr/>
            <p:nvPr/>
          </p:nvCxnSpPr>
          <p:spPr>
            <a:xfrm flipV="1">
              <a:off x="7528401" y="2499846"/>
              <a:ext cx="0" cy="22905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AC51823-7D49-4B4C-9C94-20672BD9B2BF}"/>
                </a:ext>
              </a:extLst>
            </p:cNvPr>
            <p:cNvCxnSpPr>
              <a:cxnSpLocks/>
            </p:cNvCxnSpPr>
            <p:nvPr/>
          </p:nvCxnSpPr>
          <p:spPr>
            <a:xfrm>
              <a:off x="6595110" y="3645135"/>
              <a:ext cx="19202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92309D-9F13-4244-A45C-D5AF9805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22" y="2499846"/>
              <a:ext cx="3306069" cy="2290579"/>
            </a:xfrm>
            <a:prstGeom prst="rect">
              <a:avLst/>
            </a:prstGeom>
          </p:spPr>
        </p:pic>
        <p:pic>
          <p:nvPicPr>
            <p:cNvPr id="12" name="그림 11" descr="자동차이(가) 표시된 사진&#10;&#10;자동 생성된 설명">
              <a:extLst>
                <a:ext uri="{FF2B5EF4-FFF2-40B4-BE49-F238E27FC236}">
                  <a16:creationId xmlns:a16="http://schemas.microsoft.com/office/drawing/2014/main" id="{71B0AA68-2E87-45BE-B63C-3302686A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420" y="2919114"/>
              <a:ext cx="807963" cy="1539841"/>
            </a:xfrm>
            <a:prstGeom prst="rect">
              <a:avLst/>
            </a:prstGeom>
          </p:spPr>
        </p:pic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348DCFA-86BE-4625-B3E1-F54C51C96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92" y="5187796"/>
            <a:ext cx="5257314" cy="885168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논문의 다대다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프로젝트의 다대다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안정성은 떨어지지만 효율적 구성 가능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B620D9C-5223-4B45-B1B7-A8A1918276E0}"/>
              </a:ext>
            </a:extLst>
          </p:cNvPr>
          <p:cNvSpPr txBox="1">
            <a:spLocks/>
          </p:cNvSpPr>
          <p:nvPr/>
        </p:nvSpPr>
        <p:spPr bwMode="auto">
          <a:xfrm>
            <a:off x="5499706" y="5184976"/>
            <a:ext cx="6771931" cy="88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X</a:t>
            </a:r>
            <a:r>
              <a:rPr lang="ko-KR" altLang="en-US" dirty="0"/>
              <a:t>축 가속</a:t>
            </a:r>
            <a:r>
              <a:rPr lang="en-US" altLang="ko-KR" dirty="0"/>
              <a:t>, Y</a:t>
            </a:r>
            <a:r>
              <a:rPr lang="ko-KR" altLang="en-US" dirty="0"/>
              <a:t>축 가속</a:t>
            </a:r>
            <a:r>
              <a:rPr lang="en-US" altLang="ko-KR" dirty="0"/>
              <a:t>(Numeric) </a:t>
            </a:r>
            <a:r>
              <a:rPr lang="en-US" altLang="ko-KR" dirty="0">
                <a:sym typeface="Wingdings" panose="05000000000000000000" pitchFamily="2" charset="2"/>
              </a:rPr>
              <a:t> 6</a:t>
            </a:r>
            <a:r>
              <a:rPr lang="ko-KR" altLang="en-US" dirty="0">
                <a:sym typeface="Wingdings" panose="05000000000000000000" pitchFamily="2" charset="2"/>
              </a:rPr>
              <a:t>개 키 조합</a:t>
            </a:r>
            <a:r>
              <a:rPr lang="en-US" altLang="ko-KR" dirty="0">
                <a:sym typeface="Wingdings" panose="05000000000000000000" pitchFamily="2" charset="2"/>
              </a:rPr>
              <a:t>(Categorical)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Mean Absolute Error  Cross Entropy Error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64E3187-1A48-49FC-BAAB-1C20F4F21482}"/>
              </a:ext>
            </a:extLst>
          </p:cNvPr>
          <p:cNvSpPr txBox="1">
            <a:spLocks/>
          </p:cNvSpPr>
          <p:nvPr/>
        </p:nvSpPr>
        <p:spPr bwMode="auto">
          <a:xfrm>
            <a:off x="1167778" y="1281841"/>
            <a:ext cx="3174915" cy="4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Encoder-Decoder</a:t>
            </a:r>
            <a:endParaRPr lang="ko-KR" altLang="en-US" sz="28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BBB3E105-A5F8-4867-A5B6-DB8D0DD2CF9C}"/>
              </a:ext>
            </a:extLst>
          </p:cNvPr>
          <p:cNvSpPr txBox="1">
            <a:spLocks/>
          </p:cNvSpPr>
          <p:nvPr/>
        </p:nvSpPr>
        <p:spPr bwMode="auto">
          <a:xfrm>
            <a:off x="7298213" y="1281840"/>
            <a:ext cx="3174915" cy="4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dirty="0"/>
              <a:t>출력 데이터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41FB2AF2-E023-4DEE-8716-7D8D82BE0E2E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구현상의 차이점</a:t>
            </a:r>
          </a:p>
        </p:txBody>
      </p:sp>
    </p:spTree>
    <p:extLst>
      <p:ext uri="{BB962C8B-B14F-4D97-AF65-F5344CB8AC3E}">
        <p14:creationId xmlns:p14="http://schemas.microsoft.com/office/powerpoint/2010/main" val="250242942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F8235-9632-4E34-8E6B-7849C2BC4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8375"/>
            <a:ext cx="10515600" cy="1764337"/>
          </a:xfrm>
        </p:spPr>
        <p:txBody>
          <a:bodyPr/>
          <a:lstStyle/>
          <a:p>
            <a:r>
              <a:rPr lang="ko-KR" altLang="en-US" dirty="0"/>
              <a:t>카트라이더 프로 선수의 방송 데이터를 크롤링해 데이터 가공</a:t>
            </a:r>
            <a:endParaRPr lang="en-US" altLang="ko-KR" dirty="0"/>
          </a:p>
          <a:p>
            <a:r>
              <a:rPr lang="ko-KR" altLang="en-US" dirty="0"/>
              <a:t>부분경기 포함 </a:t>
            </a:r>
            <a:r>
              <a:rPr lang="en-US" altLang="ko-KR" dirty="0"/>
              <a:t>392</a:t>
            </a:r>
            <a:r>
              <a:rPr lang="ko-KR" altLang="en-US" dirty="0"/>
              <a:t>경기 확보</a:t>
            </a:r>
            <a:endParaRPr lang="en-US" altLang="ko-KR" dirty="0"/>
          </a:p>
          <a:p>
            <a:r>
              <a:rPr lang="ko-KR" altLang="en-US" dirty="0"/>
              <a:t>그 중 한경기를 </a:t>
            </a:r>
            <a:r>
              <a:rPr lang="en-US" altLang="ko-KR" dirty="0"/>
              <a:t>validation set</a:t>
            </a:r>
            <a:r>
              <a:rPr lang="ko-KR" altLang="en-US" dirty="0"/>
              <a:t>으로 사용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B1B76B-B4D8-40F0-8B7F-3A74E64C3BA1}"/>
              </a:ext>
            </a:extLst>
          </p:cNvPr>
          <p:cNvGrpSpPr/>
          <p:nvPr/>
        </p:nvGrpSpPr>
        <p:grpSpPr>
          <a:xfrm>
            <a:off x="1388014" y="1441104"/>
            <a:ext cx="9415972" cy="2858334"/>
            <a:chOff x="0" y="1772816"/>
            <a:chExt cx="9324528" cy="2734563"/>
          </a:xfrm>
        </p:grpSpPr>
        <p:sp>
          <p:nvSpPr>
            <p:cNvPr id="18" name="오른쪽 화살표 7">
              <a:extLst>
                <a:ext uri="{FF2B5EF4-FFF2-40B4-BE49-F238E27FC236}">
                  <a16:creationId xmlns:a16="http://schemas.microsoft.com/office/drawing/2014/main" id="{E5F697E4-84B5-4F2F-A2B2-64051C7A114F}"/>
                </a:ext>
              </a:extLst>
            </p:cNvPr>
            <p:cNvSpPr/>
            <p:nvPr/>
          </p:nvSpPr>
          <p:spPr>
            <a:xfrm>
              <a:off x="6156176" y="2852936"/>
              <a:ext cx="504056" cy="21602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F49BBC7-30B9-4416-BF22-65CDB82AA609}"/>
                </a:ext>
              </a:extLst>
            </p:cNvPr>
            <p:cNvCxnSpPr/>
            <p:nvPr/>
          </p:nvCxnSpPr>
          <p:spPr>
            <a:xfrm flipV="1">
              <a:off x="3275856" y="2276872"/>
              <a:ext cx="792088" cy="15841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5BCC24-5F35-49C8-9137-EFB9907DFE22}"/>
                </a:ext>
              </a:extLst>
            </p:cNvPr>
            <p:cNvCxnSpPr/>
            <p:nvPr/>
          </p:nvCxnSpPr>
          <p:spPr>
            <a:xfrm flipV="1">
              <a:off x="3275856" y="3356992"/>
              <a:ext cx="792088" cy="8640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80816AC-B786-48EF-8CCA-B9324E0EA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772816"/>
              <a:ext cx="3312368" cy="2491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C6A14CF2-1D0C-462E-90EB-828AE1BC6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67944" y="2276872"/>
              <a:ext cx="2041775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D64FB9-3792-4FB8-A82C-EE507769505B}"/>
                </a:ext>
              </a:extLst>
            </p:cNvPr>
            <p:cNvSpPr txBox="1"/>
            <p:nvPr/>
          </p:nvSpPr>
          <p:spPr>
            <a:xfrm>
              <a:off x="4283968" y="1772816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키뷰어만 추출</a:t>
              </a:r>
            </a:p>
          </p:txBody>
        </p:sp>
        <p:sp>
          <p:nvSpPr>
            <p:cNvPr id="24" name="오른쪽 화살표 17">
              <a:extLst>
                <a:ext uri="{FF2B5EF4-FFF2-40B4-BE49-F238E27FC236}">
                  <a16:creationId xmlns:a16="http://schemas.microsoft.com/office/drawing/2014/main" id="{104E4A61-3B12-4C18-A315-E26E22069769}"/>
                </a:ext>
              </a:extLst>
            </p:cNvPr>
            <p:cNvSpPr/>
            <p:nvPr/>
          </p:nvSpPr>
          <p:spPr>
            <a:xfrm rot="16200000">
              <a:off x="5616116" y="3537013"/>
              <a:ext cx="360040" cy="1440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19">
              <a:extLst>
                <a:ext uri="{FF2B5EF4-FFF2-40B4-BE49-F238E27FC236}">
                  <a16:creationId xmlns:a16="http://schemas.microsoft.com/office/drawing/2014/main" id="{46D4A5F2-D223-42C6-A39C-47EEDB727FF3}"/>
                </a:ext>
              </a:extLst>
            </p:cNvPr>
            <p:cNvSpPr/>
            <p:nvPr/>
          </p:nvSpPr>
          <p:spPr>
            <a:xfrm rot="16200000">
              <a:off x="4752020" y="3537012"/>
              <a:ext cx="360040" cy="1440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43F1A9-9F1B-45F6-8C3F-D8C6A1AB4FC5}"/>
                </a:ext>
              </a:extLst>
            </p:cNvPr>
            <p:cNvSpPr txBox="1"/>
            <p:nvPr/>
          </p:nvSpPr>
          <p:spPr>
            <a:xfrm>
              <a:off x="4499992" y="3861048"/>
              <a:ext cx="15872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안눌림     눌림</a:t>
              </a:r>
              <a:endParaRPr lang="en-US" altLang="ko-KR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판단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7CDA5-4088-493B-A951-E8DE1D049ADA}"/>
                </a:ext>
              </a:extLst>
            </p:cNvPr>
            <p:cNvSpPr txBox="1"/>
            <p:nvPr/>
          </p:nvSpPr>
          <p:spPr>
            <a:xfrm>
              <a:off x="6660232" y="2658978"/>
              <a:ext cx="2512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Consolas" pitchFamily="49" charset="0"/>
                  <a:ea typeface="나눔고딕" pitchFamily="50" charset="-127"/>
                </a:rPr>
                <a:t>1 0 1 0 1 0</a:t>
              </a:r>
              <a:endParaRPr lang="ko-KR" altLang="en-US" sz="3000" b="1" dirty="0">
                <a:latin typeface="Consolas" pitchFamily="49" charset="0"/>
                <a:ea typeface="나눔고딕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88B848-D8F5-433E-9A60-B9E659EADA3F}"/>
                </a:ext>
              </a:extLst>
            </p:cNvPr>
            <p:cNvSpPr txBox="1"/>
            <p:nvPr/>
          </p:nvSpPr>
          <p:spPr>
            <a:xfrm>
              <a:off x="6442262" y="1774557"/>
              <a:ext cx="27382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누르면 </a:t>
              </a:r>
              <a:r>
                <a:rPr lang="en-US" altLang="ko-KR" b="1" dirty="0">
                  <a:latin typeface="나눔고딕" pitchFamily="50" charset="-127"/>
                  <a:ea typeface="나눔고딕" pitchFamily="50" charset="-127"/>
                </a:rPr>
                <a:t>1, </a:t>
              </a:r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안누르면 </a:t>
              </a:r>
              <a:r>
                <a:rPr lang="en-US" altLang="ko-KR" b="1" dirty="0">
                  <a:latin typeface="나눔고딕" pitchFamily="50" charset="-127"/>
                  <a:ea typeface="나눔고딕" pitchFamily="50" charset="-127"/>
                </a:rPr>
                <a:t>0 </a:t>
              </a:r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으로</a:t>
              </a:r>
              <a:endParaRPr lang="en-US" altLang="ko-KR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dirty="0">
                  <a:latin typeface="나눔고딕" pitchFamily="50" charset="-127"/>
                  <a:ea typeface="나눔고딕" pitchFamily="50" charset="-127"/>
                </a:rPr>
                <a:t>인코딩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3224C1-EFF4-4152-AA3B-D7B653A0CB9C}"/>
                </a:ext>
              </a:extLst>
            </p:cNvPr>
            <p:cNvSpPr txBox="1"/>
            <p:nvPr/>
          </p:nvSpPr>
          <p:spPr>
            <a:xfrm>
              <a:off x="6688959" y="3140968"/>
              <a:ext cx="26355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나눔고딕" pitchFamily="50" charset="-127"/>
                  <a:ea typeface="나눔고딕" pitchFamily="50" charset="-127"/>
                </a:rPr>
                <a:t>Up   Left    Right   Ctrl  Shift  Down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3792DE5-B921-4B60-8DFD-CA3D0124C250}"/>
              </a:ext>
            </a:extLst>
          </p:cNvPr>
          <p:cNvSpPr txBox="1"/>
          <p:nvPr/>
        </p:nvSpPr>
        <p:spPr>
          <a:xfrm>
            <a:off x="0" y="6550223"/>
            <a:ext cx="690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https://www.twitch.tv/mhj1682</a:t>
            </a:r>
            <a:endParaRPr lang="ko-KR" altLang="en-US" sz="1400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2290D5FD-9CA6-4864-9BC1-9912CBB3F638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데이터셋 </a:t>
            </a:r>
            <a:r>
              <a:rPr lang="en-US" altLang="ko-KR" dirty="0"/>
              <a:t>: </a:t>
            </a:r>
            <a:r>
              <a:rPr lang="ko-KR" altLang="en-US" dirty="0"/>
              <a:t>수집 및 가공</a:t>
            </a:r>
          </a:p>
        </p:txBody>
      </p:sp>
    </p:spTree>
    <p:extLst>
      <p:ext uri="{BB962C8B-B14F-4D97-AF65-F5344CB8AC3E}">
        <p14:creationId xmlns:p14="http://schemas.microsoft.com/office/powerpoint/2010/main" val="960581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6">
            <a:extLst>
              <a:ext uri="{FF2B5EF4-FFF2-40B4-BE49-F238E27FC236}">
                <a16:creationId xmlns:a16="http://schemas.microsoft.com/office/drawing/2014/main" id="{5F519633-E148-4908-A1DE-7E4EB4040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992145"/>
              </p:ext>
            </p:extLst>
          </p:nvPr>
        </p:nvGraphicFramePr>
        <p:xfrm>
          <a:off x="1603597" y="981749"/>
          <a:ext cx="4956810" cy="54327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8010">
                  <a:extLst>
                    <a:ext uri="{9D8B030D-6E8A-4147-A177-3AD203B41FA5}">
                      <a16:colId xmlns:a16="http://schemas.microsoft.com/office/drawing/2014/main" val="143675954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723765484"/>
                    </a:ext>
                  </a:extLst>
                </a:gridCol>
              </a:tblGrid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하이퍼</a:t>
                      </a:r>
                      <a:r>
                        <a:rPr lang="ko-KR" altLang="en-US" sz="2000" dirty="0"/>
                        <a:t> 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설정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48263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Batch size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650186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Learning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rate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1e-4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871594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Optimizer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Adam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962969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Loss Function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Cross Entropy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519459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Epoch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0.4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376599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CNN model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ResNet50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83441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Sequence size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51500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LSTM layer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824272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CNN to LSTM vector size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256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204086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LSTM hidden vector size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128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24993"/>
                  </a:ext>
                </a:extLst>
              </a:tr>
              <a:tr h="452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Dropout Rate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0.2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8615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836993-CC0F-4FE4-905D-69609271C890}"/>
              </a:ext>
            </a:extLst>
          </p:cNvPr>
          <p:cNvSpPr/>
          <p:nvPr/>
        </p:nvSpPr>
        <p:spPr>
          <a:xfrm>
            <a:off x="1448762" y="3229336"/>
            <a:ext cx="5229130" cy="497711"/>
          </a:xfrm>
          <a:prstGeom prst="roundRect">
            <a:avLst/>
          </a:prstGeom>
          <a:noFill/>
          <a:ln w="3810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C4EA2F7-227E-4AD9-AAE9-AA1550E0175B}"/>
              </a:ext>
            </a:extLst>
          </p:cNvPr>
          <p:cNvSpPr txBox="1">
            <a:spLocks/>
          </p:cNvSpPr>
          <p:nvPr/>
        </p:nvSpPr>
        <p:spPr bwMode="auto">
          <a:xfrm>
            <a:off x="6870078" y="2896343"/>
            <a:ext cx="4925039" cy="2011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전체 데이터를 </a:t>
            </a:r>
            <a:r>
              <a:rPr lang="en-US" altLang="ko-KR" dirty="0"/>
              <a:t>10</a:t>
            </a:r>
            <a:r>
              <a:rPr lang="ko-KR" altLang="en-US" dirty="0"/>
              <a:t>부분으로 나누어 학습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부분당 </a:t>
            </a:r>
            <a:r>
              <a:rPr lang="en-US" altLang="ko-KR" dirty="0"/>
              <a:t>39</a:t>
            </a:r>
            <a:r>
              <a:rPr lang="ko-KR" altLang="en-US" dirty="0"/>
              <a:t>경기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부분 정도 학습했을 때 수렴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120D47C-6D5A-4987-BA45-E6F027038977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학습 </a:t>
            </a:r>
            <a:r>
              <a:rPr lang="en-US" altLang="ko-KR" dirty="0"/>
              <a:t>: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</a:p>
        </p:txBody>
      </p:sp>
    </p:spTree>
    <p:extLst>
      <p:ext uri="{BB962C8B-B14F-4D97-AF65-F5344CB8AC3E}">
        <p14:creationId xmlns:p14="http://schemas.microsoft.com/office/powerpoint/2010/main" val="28138476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2FB047CD-C113-438D-9C34-B9086CF34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6" y="822053"/>
            <a:ext cx="3744011" cy="2696464"/>
          </a:xfr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B7EF2A6-919C-4733-A446-E3D8284AA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5" y="3518517"/>
            <a:ext cx="3881172" cy="28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261893-6306-4544-8B9A-6428CEF53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39" y="822053"/>
            <a:ext cx="3782808" cy="269646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FB2D331-6E0A-4980-8E13-CA977C486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55" y="3518517"/>
            <a:ext cx="36861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91304B5-3790-4AD8-91EB-35515DE15E5D}"/>
              </a:ext>
            </a:extLst>
          </p:cNvPr>
          <p:cNvSpPr txBox="1">
            <a:spLocks/>
          </p:cNvSpPr>
          <p:nvPr/>
        </p:nvSpPr>
        <p:spPr bwMode="auto">
          <a:xfrm>
            <a:off x="8172884" y="2170285"/>
            <a:ext cx="3782809" cy="234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Training Accuracy 60 ~ 70%</a:t>
            </a:r>
          </a:p>
          <a:p>
            <a:r>
              <a:rPr lang="en-US" altLang="ko-KR" dirty="0"/>
              <a:t>Training Loss 10 ~ 15</a:t>
            </a:r>
          </a:p>
          <a:p>
            <a:r>
              <a:rPr lang="en-US" altLang="ko-KR" dirty="0"/>
              <a:t>Validation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60%</a:t>
            </a:r>
          </a:p>
          <a:p>
            <a:r>
              <a:rPr lang="en-US" altLang="ko-KR" dirty="0"/>
              <a:t>Validation Loss 20 ~ 15</a:t>
            </a:r>
          </a:p>
          <a:p>
            <a:pPr marL="0" indent="0">
              <a:buNone/>
            </a:pPr>
            <a:r>
              <a:rPr lang="ko-KR" altLang="en-US" dirty="0"/>
              <a:t>      에서 수렴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E726ECD-C387-435F-8736-C76A1D7224D1}"/>
              </a:ext>
            </a:extLst>
          </p:cNvPr>
          <p:cNvSpPr txBox="1">
            <a:spLocks/>
          </p:cNvSpPr>
          <p:nvPr/>
        </p:nvSpPr>
        <p:spPr bwMode="auto">
          <a:xfrm>
            <a:off x="8172884" y="5220182"/>
            <a:ext cx="3782809" cy="79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Low variance </a:t>
            </a:r>
            <a:r>
              <a:rPr lang="ko-KR" altLang="en-US" dirty="0"/>
              <a:t>상태로 추정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23178AD-1DFF-4A35-ABE5-BF1C1C91F626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학습결과</a:t>
            </a:r>
          </a:p>
        </p:txBody>
      </p:sp>
    </p:spTree>
    <p:extLst>
      <p:ext uri="{BB962C8B-B14F-4D97-AF65-F5344CB8AC3E}">
        <p14:creationId xmlns:p14="http://schemas.microsoft.com/office/powerpoint/2010/main" val="496439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프로그램</a:t>
            </a:r>
            <a:r>
              <a:rPr lang="en-US" altLang="ko-KR" dirty="0"/>
              <a:t>: Driver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5362D442-63CE-4CC6-B8BA-954EAD37EE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28276" y="364812"/>
            <a:ext cx="5785383" cy="362130"/>
          </a:xfrm>
        </p:spPr>
        <p:txBody>
          <a:bodyPr/>
          <a:lstStyle/>
          <a:p>
            <a:r>
              <a:rPr lang="en-US" altLang="ko-KR" dirty="0"/>
              <a:t>0.1</a:t>
            </a:r>
            <a:r>
              <a:rPr lang="ko-KR" altLang="en-US" dirty="0"/>
              <a:t>초 단위로 전체 사이클이 반복됨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4EE96B-A8D8-4665-ACAE-48AC4D076299}"/>
              </a:ext>
            </a:extLst>
          </p:cNvPr>
          <p:cNvGrpSpPr/>
          <p:nvPr/>
        </p:nvGrpSpPr>
        <p:grpSpPr>
          <a:xfrm>
            <a:off x="1146132" y="794329"/>
            <a:ext cx="10367527" cy="2439884"/>
            <a:chOff x="1414357" y="1180834"/>
            <a:chExt cx="10367527" cy="24398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12FF7B-811D-4ECB-8AED-9172246C6F0E}"/>
                </a:ext>
              </a:extLst>
            </p:cNvPr>
            <p:cNvSpPr/>
            <p:nvPr/>
          </p:nvSpPr>
          <p:spPr>
            <a:xfrm>
              <a:off x="7389771" y="1961381"/>
              <a:ext cx="1204433" cy="6137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CNN</a:t>
              </a: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Model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6652130-115D-462E-8DF6-E60E7F141070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594204" y="2268244"/>
              <a:ext cx="1277698" cy="118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B298BE-C086-4B03-BF7B-30DBFAA13189}"/>
                </a:ext>
              </a:extLst>
            </p:cNvPr>
            <p:cNvSpPr/>
            <p:nvPr/>
          </p:nvSpPr>
          <p:spPr>
            <a:xfrm>
              <a:off x="9535386" y="1180834"/>
              <a:ext cx="2246498" cy="2160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⌨</a:t>
              </a:r>
              <a:endParaRPr lang="en-US" altLang="ko-KR" sz="8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SendInput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API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게임에 키를 입력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  <a:latin typeface="Consolas" panose="020B0609020204030204" pitchFamily="49" charset="0"/>
                  <a:ea typeface="나눔고딕" pitchFamily="50" charset="-127"/>
                </a:rPr>
                <a:t>pressKey</a:t>
              </a:r>
              <a:r>
                <a:rPr lang="en-US" altLang="ko-KR" sz="1500" dirty="0">
                  <a:solidFill>
                    <a:schemeClr val="tx1"/>
                  </a:solidFill>
                  <a:latin typeface="Consolas" panose="020B0609020204030204" pitchFamily="49" charset="0"/>
                  <a:ea typeface="나눔고딕" pitchFamily="50" charset="-127"/>
                </a:rPr>
                <a:t>()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7259778-67BD-4BE6-A7EA-1442EB8ABBD8}"/>
                </a:ext>
              </a:extLst>
            </p:cNvPr>
            <p:cNvSpPr/>
            <p:nvPr/>
          </p:nvSpPr>
          <p:spPr>
            <a:xfrm>
              <a:off x="7389771" y="2578735"/>
              <a:ext cx="1231305" cy="4536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키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조합 추론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31DF482-FBB8-455C-90A8-8883A5FA37B4}"/>
                </a:ext>
              </a:extLst>
            </p:cNvPr>
            <p:cNvCxnSpPr>
              <a:cxnSpLocks/>
              <a:stCxn id="21" idx="3"/>
              <a:endCxn id="19" idx="1"/>
            </p:cNvCxnSpPr>
            <p:nvPr/>
          </p:nvCxnSpPr>
          <p:spPr>
            <a:xfrm flipV="1">
              <a:off x="5375118" y="2260949"/>
              <a:ext cx="423867" cy="1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72C39C-6F8A-481A-A0F5-B3D45C21CA59}"/>
                </a:ext>
              </a:extLst>
            </p:cNvPr>
            <p:cNvSpPr/>
            <p:nvPr/>
          </p:nvSpPr>
          <p:spPr>
            <a:xfrm>
              <a:off x="5798985" y="1953160"/>
              <a:ext cx="1204433" cy="6155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mss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이미지처리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271C94F-FC7C-4E15-9264-24506629E6DB}"/>
                </a:ext>
              </a:extLst>
            </p:cNvPr>
            <p:cNvCxnSpPr>
              <a:cxnSpLocks/>
              <a:stCxn id="19" idx="3"/>
              <a:endCxn id="14" idx="1"/>
            </p:cNvCxnSpPr>
            <p:nvPr/>
          </p:nvCxnSpPr>
          <p:spPr>
            <a:xfrm>
              <a:off x="7003418" y="2260949"/>
              <a:ext cx="386353" cy="7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73E817-8BAA-4392-9ED5-368E8B31D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80691" t="39440" r="1845" b="39223"/>
            <a:stretch/>
          </p:blipFill>
          <p:spPr>
            <a:xfrm>
              <a:off x="4143813" y="1678235"/>
              <a:ext cx="1231305" cy="1165681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1602451-141B-473A-8A9E-E52CCC745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0875" y="1710011"/>
              <a:ext cx="592938" cy="3460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231C771-5943-4085-AA08-3B7ABE1D9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0874" y="2431973"/>
              <a:ext cx="592939" cy="3977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82AD839-76C8-41DB-BE3D-623581F9C0CA}"/>
                </a:ext>
              </a:extLst>
            </p:cNvPr>
            <p:cNvSpPr/>
            <p:nvPr/>
          </p:nvSpPr>
          <p:spPr>
            <a:xfrm>
              <a:off x="1499591" y="3101151"/>
              <a:ext cx="2051283" cy="519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win32gui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게임 전체 화면 추출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3D5C7C-2098-477A-8D32-E867E9CDC456}"/>
                </a:ext>
              </a:extLst>
            </p:cNvPr>
            <p:cNvSpPr/>
            <p:nvPr/>
          </p:nvSpPr>
          <p:spPr>
            <a:xfrm>
              <a:off x="4130326" y="1298988"/>
              <a:ext cx="1258278" cy="3541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미니맵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2EDF09C-E745-44B3-8C2B-4437E865F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0"/>
            <a:stretch/>
          </p:blipFill>
          <p:spPr>
            <a:xfrm>
              <a:off x="1414357" y="1432984"/>
              <a:ext cx="2221860" cy="165618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CD5207-3B62-4008-A247-6F61D2F5BA2F}"/>
                </a:ext>
              </a:extLst>
            </p:cNvPr>
            <p:cNvSpPr/>
            <p:nvPr/>
          </p:nvSpPr>
          <p:spPr>
            <a:xfrm>
              <a:off x="5650870" y="2557308"/>
              <a:ext cx="1466391" cy="4454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Numpy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변환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3241D0-425E-4108-9425-ACB20775E05E}"/>
                </a:ext>
              </a:extLst>
            </p:cNvPr>
            <p:cNvSpPr/>
            <p:nvPr/>
          </p:nvSpPr>
          <p:spPr>
            <a:xfrm>
              <a:off x="5041943" y="3101151"/>
              <a:ext cx="2363736" cy="519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CNN </a:t>
              </a:r>
              <a:r>
                <a:rPr lang="ko-KR" altLang="en-US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모델 </a:t>
              </a:r>
              <a:r>
                <a:rPr lang="en-US" altLang="ko-KR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Driver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2DA40CC-5DD7-452F-80AF-A767974ECBD7}"/>
                </a:ext>
              </a:extLst>
            </p:cNvPr>
            <p:cNvSpPr/>
            <p:nvPr/>
          </p:nvSpPr>
          <p:spPr>
            <a:xfrm>
              <a:off x="8594204" y="1677739"/>
              <a:ext cx="1423737" cy="4536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추론한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ko-KR" altLang="en-US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키조합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E92B93-158C-42AC-9C15-E1DABA9163B8}"/>
              </a:ext>
            </a:extLst>
          </p:cNvPr>
          <p:cNvGrpSpPr/>
          <p:nvPr/>
        </p:nvGrpSpPr>
        <p:grpSpPr>
          <a:xfrm>
            <a:off x="1146132" y="3438084"/>
            <a:ext cx="10367527" cy="3037960"/>
            <a:chOff x="554385" y="1712740"/>
            <a:chExt cx="10367527" cy="30379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6744301-DBBB-4A74-A72C-49F0ABE14246}"/>
                </a:ext>
              </a:extLst>
            </p:cNvPr>
            <p:cNvSpPr/>
            <p:nvPr/>
          </p:nvSpPr>
          <p:spPr>
            <a:xfrm>
              <a:off x="6130948" y="2159767"/>
              <a:ext cx="1423737" cy="16092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CNN + LSTM</a:t>
              </a: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Model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A66DFFC-02E1-4C84-A414-D7CE90456FD7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7554685" y="2964407"/>
              <a:ext cx="133790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2AAA0F-2DD5-4D66-8375-5C521380DBA8}"/>
                </a:ext>
              </a:extLst>
            </p:cNvPr>
            <p:cNvSpPr/>
            <p:nvPr/>
          </p:nvSpPr>
          <p:spPr>
            <a:xfrm>
              <a:off x="8675414" y="1860715"/>
              <a:ext cx="2246498" cy="2160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⌨</a:t>
              </a:r>
              <a:endParaRPr lang="en-US" altLang="ko-KR" sz="8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SendInput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API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게임에 키를 입력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  <a:latin typeface="Consolas" panose="020B0609020204030204" pitchFamily="49" charset="0"/>
                  <a:ea typeface="나눔고딕" pitchFamily="50" charset="-127"/>
                </a:rPr>
                <a:t>pressKey</a:t>
              </a:r>
              <a:r>
                <a:rPr lang="en-US" altLang="ko-KR" sz="1500" dirty="0">
                  <a:solidFill>
                    <a:schemeClr val="tx1"/>
                  </a:solidFill>
                  <a:latin typeface="Consolas" panose="020B0609020204030204" pitchFamily="49" charset="0"/>
                  <a:ea typeface="나눔고딕" pitchFamily="50" charset="-127"/>
                </a:rPr>
                <a:t>()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3217228-7AE0-480A-9957-1B09F6103777}"/>
                </a:ext>
              </a:extLst>
            </p:cNvPr>
            <p:cNvSpPr/>
            <p:nvPr/>
          </p:nvSpPr>
          <p:spPr>
            <a:xfrm>
              <a:off x="6227212" y="3781032"/>
              <a:ext cx="1231305" cy="356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키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조합 추론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AF05850-7405-46B6-A485-EF642156BB5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690555" y="2611318"/>
              <a:ext cx="482486" cy="322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E558DF1-193A-4D1A-8F26-E95BBFF426F4}"/>
                </a:ext>
              </a:extLst>
            </p:cNvPr>
            <p:cNvSpPr/>
            <p:nvPr/>
          </p:nvSpPr>
          <p:spPr>
            <a:xfrm>
              <a:off x="4183926" y="2112578"/>
              <a:ext cx="1204433" cy="6986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mss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이미지처리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37692C4-D70F-4939-A971-24CBE9D1A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88359" y="2668735"/>
              <a:ext cx="7425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A6ACFEB-630F-4337-95F4-FC95314BA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80691" t="39440" r="1845" b="39223"/>
            <a:stretch/>
          </p:blipFill>
          <p:spPr>
            <a:xfrm>
              <a:off x="3030128" y="2621181"/>
              <a:ext cx="660427" cy="625228"/>
            </a:xfrm>
            <a:prstGeom prst="rect">
              <a:avLst/>
            </a:prstGeom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AE2697E-BDC6-496B-8666-7F9A22EFE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0905" y="2638015"/>
              <a:ext cx="339222" cy="979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4B3E4DA-BFB1-4D44-85F8-4658C2B7F4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76246" y="3117989"/>
              <a:ext cx="253882" cy="1284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690607D-9DB2-47D9-9767-0DA2B98426C5}"/>
                </a:ext>
              </a:extLst>
            </p:cNvPr>
            <p:cNvSpPr/>
            <p:nvPr/>
          </p:nvSpPr>
          <p:spPr>
            <a:xfrm>
              <a:off x="639619" y="3781032"/>
              <a:ext cx="2051283" cy="519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win32gui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게임 전체 화면 추출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8B34CD-C0A6-4473-B7E3-E384B7F2A564}"/>
                </a:ext>
              </a:extLst>
            </p:cNvPr>
            <p:cNvSpPr/>
            <p:nvPr/>
          </p:nvSpPr>
          <p:spPr>
            <a:xfrm>
              <a:off x="5278987" y="3174495"/>
              <a:ext cx="937340" cy="1008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속도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</a:p>
            <a:p>
              <a:pPr algn="ctr"/>
              <a:r>
                <a:rPr lang="ko-KR" altLang="en-US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부스터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…ETC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844AA6E-EF78-40CE-861A-289E6ADC8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0"/>
            <a:stretch/>
          </p:blipFill>
          <p:spPr>
            <a:xfrm>
              <a:off x="554385" y="2112865"/>
              <a:ext cx="2221860" cy="1656184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E063BAC-3901-4377-AA80-9D9545D66C78}"/>
                </a:ext>
              </a:extLst>
            </p:cNvPr>
            <p:cNvSpPr/>
            <p:nvPr/>
          </p:nvSpPr>
          <p:spPr>
            <a:xfrm>
              <a:off x="4042061" y="1712740"/>
              <a:ext cx="1466391" cy="4454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Numpy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변환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978571D-FFF8-41B9-BF47-10C5FC39EAFB}"/>
                </a:ext>
              </a:extLst>
            </p:cNvPr>
            <p:cNvSpPr/>
            <p:nvPr/>
          </p:nvSpPr>
          <p:spPr>
            <a:xfrm>
              <a:off x="4181970" y="4231133"/>
              <a:ext cx="3372715" cy="519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CNN + LSTM </a:t>
              </a:r>
              <a:r>
                <a:rPr lang="ko-KR" altLang="en-US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모델 </a:t>
              </a:r>
              <a:r>
                <a:rPr lang="en-US" altLang="ko-KR" sz="2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Driver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023C6B-CD9A-40F7-9618-FEA1BB53200A}"/>
                </a:ext>
              </a:extLst>
            </p:cNvPr>
            <p:cNvSpPr/>
            <p:nvPr/>
          </p:nvSpPr>
          <p:spPr>
            <a:xfrm>
              <a:off x="7516770" y="3068721"/>
              <a:ext cx="1423737" cy="4536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추론한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개의 </a:t>
              </a:r>
              <a:r>
                <a:rPr lang="ko-KR" altLang="en-US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키조합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706FF9B-09B8-46A4-8985-B51C331A8FA7}"/>
                </a:ext>
              </a:extLst>
            </p:cNvPr>
            <p:cNvCxnSpPr>
              <a:cxnSpLocks/>
            </p:cNvCxnSpPr>
            <p:nvPr/>
          </p:nvCxnSpPr>
          <p:spPr>
            <a:xfrm>
              <a:off x="2771430" y="3522333"/>
              <a:ext cx="1410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552D967-21EE-4353-BBCD-6EF91D30D78B}"/>
                </a:ext>
              </a:extLst>
            </p:cNvPr>
            <p:cNvSpPr/>
            <p:nvPr/>
          </p:nvSpPr>
          <p:spPr>
            <a:xfrm>
              <a:off x="4173041" y="3076182"/>
              <a:ext cx="1204433" cy="6986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OpenCV</a:t>
              </a:r>
            </a:p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이미지처리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BED7AF11-9F94-465F-8E12-F62765D1F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1430" y="2357620"/>
              <a:ext cx="1410540" cy="4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9312276-B051-498F-89A1-3FAF3B46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1812" y="2009957"/>
              <a:ext cx="0" cy="9544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511B79A-0894-41B5-8DCF-7D94AA8B1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7861" y="1989871"/>
              <a:ext cx="251077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D98E1C1-1067-47C8-962D-0BDBF82FD8D1}"/>
                </a:ext>
              </a:extLst>
            </p:cNvPr>
            <p:cNvCxnSpPr>
              <a:cxnSpLocks/>
            </p:cNvCxnSpPr>
            <p:nvPr/>
          </p:nvCxnSpPr>
          <p:spPr>
            <a:xfrm>
              <a:off x="5377474" y="3246409"/>
              <a:ext cx="7425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486DA30-C424-48ED-81BC-750B9F939DA9}"/>
                </a:ext>
              </a:extLst>
            </p:cNvPr>
            <p:cNvCxnSpPr>
              <a:cxnSpLocks/>
            </p:cNvCxnSpPr>
            <p:nvPr/>
          </p:nvCxnSpPr>
          <p:spPr>
            <a:xfrm>
              <a:off x="5717861" y="2346461"/>
              <a:ext cx="4022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44638D1-41B1-4F0E-A4D2-78759491751D}"/>
                </a:ext>
              </a:extLst>
            </p:cNvPr>
            <p:cNvCxnSpPr>
              <a:cxnSpLocks/>
            </p:cNvCxnSpPr>
            <p:nvPr/>
          </p:nvCxnSpPr>
          <p:spPr>
            <a:xfrm>
              <a:off x="5717861" y="1989871"/>
              <a:ext cx="0" cy="3565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686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  <a:r>
              <a:rPr lang="en-US" altLang="ko-KR" dirty="0"/>
              <a:t>: CNN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0B68C06-B4EB-4880-891A-8F9ECDDEB4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0617" y="4054984"/>
            <a:ext cx="11450012" cy="14011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               직선				  우회전		</a:t>
            </a:r>
            <a:r>
              <a:rPr lang="en-US" altLang="ko-KR" dirty="0"/>
              <a:t>	</a:t>
            </a:r>
            <a:r>
              <a:rPr lang="ko-KR" altLang="en-US" dirty="0"/>
              <a:t>	  좌회전 및 유턴</a:t>
            </a:r>
          </a:p>
          <a:p>
            <a:endParaRPr lang="ko-KR" altLang="en-US" dirty="0"/>
          </a:p>
          <a:p>
            <a:r>
              <a:rPr lang="ko-KR" altLang="en-US" dirty="0"/>
              <a:t>전진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</a:t>
            </a:r>
            <a:r>
              <a:rPr lang="en-US" altLang="ko-KR" dirty="0"/>
              <a:t>3</a:t>
            </a:r>
            <a:r>
              <a:rPr lang="ko-KR" altLang="en-US" dirty="0"/>
              <a:t>개의 키로 일정한 속도를 유지하며 안정적으로 주행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0E41A9-E4CD-41A7-B936-5FC4DFEBD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1" y="1411650"/>
            <a:ext cx="3946072" cy="2222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087A35-BEA9-4D4C-B297-72FDAA773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13" y="1401898"/>
            <a:ext cx="3946072" cy="2222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F1307E-F38E-428E-92E9-F4E29E004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85" y="1401898"/>
            <a:ext cx="3963384" cy="22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7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게임분야에서 개발된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0D3100-304B-4BAA-83D1-F70613E9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9" y="2455665"/>
            <a:ext cx="3313505" cy="32888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AE8E84-EC52-4500-B10B-B30C2D2B1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484" y="2323445"/>
            <a:ext cx="7497086" cy="3689789"/>
          </a:xfrm>
          <a:prstGeom prst="rect">
            <a:avLst/>
          </a:prstGeom>
        </p:spPr>
      </p:pic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D558BD1C-6875-4A51-A677-ADC5AF9405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9349" y="1175912"/>
            <a:ext cx="11450012" cy="898169"/>
          </a:xfrm>
        </p:spPr>
        <p:txBody>
          <a:bodyPr/>
          <a:lstStyle/>
          <a:p>
            <a:r>
              <a:rPr lang="ko-KR" altLang="en-US" sz="2800" dirty="0"/>
              <a:t>삼성 </a:t>
            </a:r>
            <a:r>
              <a:rPr lang="en-US" altLang="ko-KR" sz="2800" dirty="0"/>
              <a:t>SDS SAIDA </a:t>
            </a:r>
            <a:r>
              <a:rPr lang="ko-KR" altLang="en-US" sz="2800" dirty="0"/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2263811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B4BE8-3841-48CC-9B24-43D5789B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  <a:r>
              <a:rPr lang="en-US" altLang="ko-KR" dirty="0"/>
              <a:t>: CNN </a:t>
            </a:r>
            <a:r>
              <a:rPr lang="ko-KR" altLang="en-US" dirty="0"/>
              <a:t>아쉬운 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D49FAE-2203-4EDC-A1E8-FF4FE798C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88605-3E8B-4861-B470-ACCBFF0B92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4483865"/>
            <a:ext cx="11450012" cy="1962978"/>
          </a:xfrm>
        </p:spPr>
        <p:txBody>
          <a:bodyPr/>
          <a:lstStyle/>
          <a:p>
            <a:r>
              <a:rPr lang="ko-KR" altLang="en-US" dirty="0"/>
              <a:t>모델이 속도를 고려하지 않음</a:t>
            </a:r>
          </a:p>
          <a:p>
            <a:r>
              <a:rPr lang="ko-KR" altLang="en-US" dirty="0"/>
              <a:t>모델은 항상 비슷한 속도로 움직인다고 가정</a:t>
            </a:r>
          </a:p>
          <a:p>
            <a:r>
              <a:rPr lang="ko-KR" altLang="en-US" dirty="0"/>
              <a:t>벽과 충돌 후 급격한 속도 변화를 인지하지 못한 채 달리는 중이라고 가정하고 키 조합을 추론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666B3-CA75-4D2D-8B0A-6D2B66572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06" y="1360135"/>
            <a:ext cx="3600000" cy="202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71803D-A26F-4D0B-84B2-6F90237F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77" y="1360135"/>
            <a:ext cx="3600000" cy="20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2FF80-F76A-4FD8-ADFC-723DB620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  <a:r>
              <a:rPr lang="en-US" altLang="ko-KR" dirty="0"/>
              <a:t>: CNN+LSTM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D61F94-0D24-4CAF-957A-BFA7E1ADD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F36433-629E-4D51-980B-27D23F813F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30" y="4770304"/>
            <a:ext cx="11450012" cy="1676539"/>
          </a:xfrm>
        </p:spPr>
        <p:txBody>
          <a:bodyPr/>
          <a:lstStyle/>
          <a:p>
            <a:r>
              <a:rPr lang="ko-KR" altLang="en-US" dirty="0" err="1"/>
              <a:t>드리프트</a:t>
            </a:r>
            <a:r>
              <a:rPr lang="en-US" altLang="ko-KR" dirty="0"/>
              <a:t>,</a:t>
            </a:r>
            <a:r>
              <a:rPr lang="ko-KR" altLang="en-US" dirty="0"/>
              <a:t> 부스터를 활용한 주행을 부분적으로 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F277A-40BC-4A2D-8EEE-2347A8CD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29"/>
            <a:ext cx="4031370" cy="2271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BEC0C8-291B-4F3A-97CE-AE914133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15" y="1833529"/>
            <a:ext cx="4031370" cy="227100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FD55C6E-1B07-4C5D-9B0C-B4FEDF316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30" y="1833529"/>
            <a:ext cx="4031370" cy="22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0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D9F1D-E4B3-44EC-9D4A-7CC8687F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  <a:r>
              <a:rPr lang="en-US" altLang="ko-KR" dirty="0"/>
              <a:t>: CNN+LSTM </a:t>
            </a:r>
            <a:r>
              <a:rPr lang="ko-KR" altLang="en-US" dirty="0"/>
              <a:t>아쉬운 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E4E405-EEB7-4B5B-8500-372BD39F7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FBBC9E-FF28-43AB-95F3-352E5BDB9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654" y="1778684"/>
            <a:ext cx="4043346" cy="2277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2B1D3B-80DB-4F8A-BB14-EFF70FA54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12" y="1792539"/>
            <a:ext cx="4043346" cy="2277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7F22B5-A7A8-463D-8588-612374FED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93103"/>
            <a:ext cx="4043346" cy="2277752"/>
          </a:xfrm>
          <a:prstGeom prst="rect">
            <a:avLst/>
          </a:prstGeom>
        </p:spPr>
      </p:pic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5434A441-F1A7-4E64-B9F3-F1B5461DDD30}"/>
              </a:ext>
            </a:extLst>
          </p:cNvPr>
          <p:cNvSpPr txBox="1">
            <a:spLocks/>
          </p:cNvSpPr>
          <p:nvPr/>
        </p:nvSpPr>
        <p:spPr bwMode="auto">
          <a:xfrm>
            <a:off x="504930" y="4770304"/>
            <a:ext cx="11450012" cy="167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혼자 주행을 하기에는 부족</a:t>
            </a:r>
            <a:endParaRPr lang="en-US" altLang="ko-KR" dirty="0"/>
          </a:p>
          <a:p>
            <a:r>
              <a:rPr lang="ko-KR" altLang="en-US" dirty="0"/>
              <a:t>대략적인 방향과 필요한 행동을 인지하는 것으로 보이지만 완벽하지 못함</a:t>
            </a:r>
            <a:endParaRPr lang="en-US" altLang="ko-KR" dirty="0"/>
          </a:p>
          <a:p>
            <a:r>
              <a:rPr lang="ko-KR" altLang="en-US" dirty="0"/>
              <a:t>현재 결정이 다음 추론에 영향을 주기 때문에 오류가 누적되면 혼자 빠져나오지 못함</a:t>
            </a:r>
          </a:p>
        </p:txBody>
      </p:sp>
    </p:spTree>
    <p:extLst>
      <p:ext uri="{BB962C8B-B14F-4D97-AF65-F5344CB8AC3E}">
        <p14:creationId xmlns:p14="http://schemas.microsoft.com/office/powerpoint/2010/main" val="3239987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80C7B-E6F8-4DAF-947D-5460949F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DDBE06-1E36-458E-A7FB-BDFCFF848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24A556-9E2F-4A78-BE8B-C39427EF2C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8997" y="1222877"/>
            <a:ext cx="4904352" cy="34204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CNN</a:t>
            </a:r>
            <a:r>
              <a:rPr lang="ko-KR" altLang="en-US" sz="2800" dirty="0"/>
              <a:t> 모델</a:t>
            </a:r>
            <a:endParaRPr lang="en-US" altLang="ko-KR" sz="2800" dirty="0"/>
          </a:p>
          <a:p>
            <a:endParaRPr lang="en-US" altLang="ko-KR" dirty="0"/>
          </a:p>
          <a:p>
            <a:r>
              <a:rPr lang="ko-KR" altLang="en-US" dirty="0"/>
              <a:t>어느정도 주행은 가능함</a:t>
            </a:r>
            <a:endParaRPr lang="en-US" altLang="ko-KR" dirty="0"/>
          </a:p>
          <a:p>
            <a:r>
              <a:rPr lang="ko-KR" altLang="en-US" dirty="0"/>
              <a:t>벽 충돌과 같은 급격한 속도 변화 발생 시</a:t>
            </a:r>
            <a:r>
              <a:rPr lang="en-US" altLang="ko-KR" dirty="0"/>
              <a:t> </a:t>
            </a:r>
            <a:r>
              <a:rPr lang="ko-KR" altLang="en-US" dirty="0"/>
              <a:t>회복 불가</a:t>
            </a:r>
            <a:endParaRPr lang="en-US" altLang="ko-KR" dirty="0"/>
          </a:p>
          <a:p>
            <a:r>
              <a:rPr lang="ko-KR" altLang="en-US" dirty="0"/>
              <a:t>부스터</a:t>
            </a:r>
            <a:r>
              <a:rPr lang="en-US" altLang="ko-KR" dirty="0"/>
              <a:t>, </a:t>
            </a:r>
            <a:r>
              <a:rPr lang="ko-KR" altLang="en-US" dirty="0" err="1"/>
              <a:t>드리프트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2800" dirty="0"/>
              <a:t>향후 과제</a:t>
            </a:r>
            <a:endParaRPr lang="en-US" altLang="ko-KR" sz="2800" dirty="0"/>
          </a:p>
          <a:p>
            <a:endParaRPr lang="en-US" altLang="ko-KR" dirty="0"/>
          </a:p>
          <a:p>
            <a:r>
              <a:rPr lang="ko-KR" altLang="en-US" dirty="0"/>
              <a:t>모델의 표현력을 확장 시켜 학습</a:t>
            </a:r>
          </a:p>
          <a:p>
            <a:endParaRPr lang="en-US" altLang="ko-KR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97216EE-2832-4D39-8CBD-F711B83C83B4}"/>
              </a:ext>
            </a:extLst>
          </p:cNvPr>
          <p:cNvSpPr txBox="1">
            <a:spLocks/>
          </p:cNvSpPr>
          <p:nvPr/>
        </p:nvSpPr>
        <p:spPr bwMode="auto">
          <a:xfrm>
            <a:off x="6096000" y="1222877"/>
            <a:ext cx="5070764" cy="289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/>
              <a:t>CNN</a:t>
            </a:r>
            <a:r>
              <a:rPr lang="ko-KR" altLang="en-US" sz="2800" dirty="0"/>
              <a:t> </a:t>
            </a:r>
            <a:r>
              <a:rPr lang="en-US" altLang="ko-KR" sz="2800" dirty="0"/>
              <a:t>+</a:t>
            </a:r>
            <a:r>
              <a:rPr lang="ko-KR" altLang="en-US" sz="2800" dirty="0"/>
              <a:t> </a:t>
            </a:r>
            <a:r>
              <a:rPr lang="en-US" altLang="ko-KR" sz="2800" dirty="0"/>
              <a:t>LSTM</a:t>
            </a:r>
            <a:r>
              <a:rPr lang="ko-KR" altLang="en-US" sz="2800" dirty="0"/>
              <a:t> 모델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전반적 주행은 불가능함</a:t>
            </a:r>
            <a:endParaRPr lang="en-US" altLang="ko-KR" dirty="0"/>
          </a:p>
          <a:p>
            <a:r>
              <a:rPr lang="ko-KR" altLang="en-US" dirty="0"/>
              <a:t>학습 데이터의 기술들을 </a:t>
            </a:r>
            <a:br>
              <a:rPr lang="en-US" altLang="ko-KR" dirty="0"/>
            </a:br>
            <a:r>
              <a:rPr lang="ko-KR" altLang="en-US" dirty="0"/>
              <a:t>단편적으로 흉내내는 것으로 가능성 확인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76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7B514-90C6-471B-BC6A-F0A7B55E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86" y="3121890"/>
            <a:ext cx="3363167" cy="614219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56553-A700-4358-9B1B-80E2D72C5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27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91633-6D5B-4156-AA56-65BC79DA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CEFDC8-CF0A-478E-B9F2-4B993461B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82F81-31C2-4190-9750-514C85648D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312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B07A4-1655-41A6-8EEE-00E2C08F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추가자료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FB4133-D22E-4748-BD8F-C3D3EFDE9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8E82F-10FF-4732-B3ED-E6D18DEC6C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B8FC8E9-0358-4A00-981A-ECC7BCEE4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1" y="1785894"/>
            <a:ext cx="2159087" cy="1619316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3B4C4B-F764-4657-AB69-48A5BDC790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61" y="1802488"/>
            <a:ext cx="2159086" cy="1619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C6642E-4E69-41DA-AACE-6D7C173587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01" y="1816881"/>
            <a:ext cx="2139895" cy="16049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F42DE9-2210-40EE-A859-E3B643D0FB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93" y="1809685"/>
            <a:ext cx="2159086" cy="16193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D610FA-F2B4-4AE7-98BE-6F53610FC1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119" y="1802487"/>
            <a:ext cx="2159088" cy="16193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8514B1-1A6D-45EC-8757-66AEC48B7CAE}"/>
              </a:ext>
            </a:extLst>
          </p:cNvPr>
          <p:cNvSpPr txBox="1"/>
          <p:nvPr/>
        </p:nvSpPr>
        <p:spPr>
          <a:xfrm>
            <a:off x="754603" y="1360102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7B39B7-7409-4057-8CEC-FF30D64AAE50}"/>
              </a:ext>
            </a:extLst>
          </p:cNvPr>
          <p:cNvSpPr txBox="1"/>
          <p:nvPr/>
        </p:nvSpPr>
        <p:spPr>
          <a:xfrm>
            <a:off x="3253523" y="1356573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80081-3F4D-48EE-A365-DBF72FFE3800}"/>
              </a:ext>
            </a:extLst>
          </p:cNvPr>
          <p:cNvSpPr txBox="1"/>
          <p:nvPr/>
        </p:nvSpPr>
        <p:spPr>
          <a:xfrm>
            <a:off x="5621793" y="1391184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3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B70957-CF96-4838-A9B9-367997C018A5}"/>
              </a:ext>
            </a:extLst>
          </p:cNvPr>
          <p:cNvSpPr txBox="1"/>
          <p:nvPr/>
        </p:nvSpPr>
        <p:spPr>
          <a:xfrm>
            <a:off x="8120713" y="1356573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B617C-D110-4CFC-BC06-D3FBCECE5B9D}"/>
              </a:ext>
            </a:extLst>
          </p:cNvPr>
          <p:cNvSpPr txBox="1"/>
          <p:nvPr/>
        </p:nvSpPr>
        <p:spPr>
          <a:xfrm>
            <a:off x="10514036" y="1392984"/>
            <a:ext cx="92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 = 5</a:t>
            </a:r>
            <a:endParaRPr lang="ko-KR" altLang="en-US" dirty="0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D4CC2902-8D3B-48DA-979C-2E449F79147F}"/>
              </a:ext>
            </a:extLst>
          </p:cNvPr>
          <p:cNvSpPr/>
          <p:nvPr/>
        </p:nvSpPr>
        <p:spPr>
          <a:xfrm rot="16200000">
            <a:off x="3586686" y="48441"/>
            <a:ext cx="131366" cy="70312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3D7854-FEBD-4F51-9AE3-2BD9E820F6AD}"/>
              </a:ext>
            </a:extLst>
          </p:cNvPr>
          <p:cNvSpPr txBox="1"/>
          <p:nvPr/>
        </p:nvSpPr>
        <p:spPr>
          <a:xfrm>
            <a:off x="2520123" y="3582020"/>
            <a:ext cx="226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 1</a:t>
            </a:r>
            <a:endParaRPr lang="ko-KR" altLang="en-US" dirty="0"/>
          </a:p>
        </p:txBody>
      </p:sp>
      <p:sp>
        <p:nvSpPr>
          <p:cNvPr id="32" name="왼쪽 대괄호 31">
            <a:extLst>
              <a:ext uri="{FF2B5EF4-FFF2-40B4-BE49-F238E27FC236}">
                <a16:creationId xmlns:a16="http://schemas.microsoft.com/office/drawing/2014/main" id="{A56B1D93-4035-41E2-BB9C-618244815EBC}"/>
              </a:ext>
            </a:extLst>
          </p:cNvPr>
          <p:cNvSpPr/>
          <p:nvPr/>
        </p:nvSpPr>
        <p:spPr>
          <a:xfrm rot="16200000">
            <a:off x="6030317" y="554993"/>
            <a:ext cx="131366" cy="70312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FBDEDA-D6A6-4096-B7ED-512AD5F9FDF5}"/>
              </a:ext>
            </a:extLst>
          </p:cNvPr>
          <p:cNvSpPr txBox="1"/>
          <p:nvPr/>
        </p:nvSpPr>
        <p:spPr>
          <a:xfrm>
            <a:off x="4963754" y="4088572"/>
            <a:ext cx="226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 2</a:t>
            </a:r>
            <a:endParaRPr lang="ko-KR" altLang="en-US" dirty="0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DBD01CC5-F3B1-4A68-BA7C-2C598B0353F6}"/>
              </a:ext>
            </a:extLst>
          </p:cNvPr>
          <p:cNvSpPr/>
          <p:nvPr/>
        </p:nvSpPr>
        <p:spPr>
          <a:xfrm rot="16200000">
            <a:off x="8390114" y="1066286"/>
            <a:ext cx="131366" cy="70312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C79C85-6060-4C3D-91C1-056147D5AC48}"/>
              </a:ext>
            </a:extLst>
          </p:cNvPr>
          <p:cNvSpPr txBox="1"/>
          <p:nvPr/>
        </p:nvSpPr>
        <p:spPr>
          <a:xfrm>
            <a:off x="7323551" y="4599865"/>
            <a:ext cx="226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sequence 3</a:t>
            </a:r>
            <a:endParaRPr lang="ko-KR" altLang="en-US" dirty="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970878E3-8DB7-4DD4-98BA-A518A017B7F9}"/>
              </a:ext>
            </a:extLst>
          </p:cNvPr>
          <p:cNvSpPr txBox="1">
            <a:spLocks/>
          </p:cNvSpPr>
          <p:nvPr/>
        </p:nvSpPr>
        <p:spPr>
          <a:xfrm>
            <a:off x="463745" y="5267460"/>
            <a:ext cx="10965493" cy="121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38454945-E771-4B2D-AB84-9943F9D57144}"/>
              </a:ext>
            </a:extLst>
          </p:cNvPr>
          <p:cNvSpPr txBox="1">
            <a:spLocks/>
          </p:cNvSpPr>
          <p:nvPr/>
        </p:nvSpPr>
        <p:spPr bwMode="auto">
          <a:xfrm>
            <a:off x="242392" y="4914290"/>
            <a:ext cx="10515600" cy="176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일 때의 예시</a:t>
            </a:r>
            <a:endParaRPr lang="en-US" altLang="ko-KR" dirty="0"/>
          </a:p>
          <a:p>
            <a:r>
              <a:rPr lang="ko-KR" altLang="en-US" dirty="0"/>
              <a:t>시간 축으로 </a:t>
            </a:r>
            <a:r>
              <a:rPr lang="en-US" altLang="ko-KR" dirty="0"/>
              <a:t>sliding window</a:t>
            </a:r>
            <a:r>
              <a:rPr lang="ko-KR" altLang="en-US" dirty="0"/>
              <a:t>를 적용하여 </a:t>
            </a:r>
            <a:r>
              <a:rPr lang="en-US" altLang="ko-KR" dirty="0"/>
              <a:t>sequence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ko-KR" altLang="en-US" dirty="0"/>
              <a:t>학습데이터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391</a:t>
            </a:r>
            <a:r>
              <a:rPr lang="ko-KR" altLang="en-US" dirty="0"/>
              <a:t>경기</a:t>
            </a:r>
            <a:r>
              <a:rPr lang="en-US" altLang="ko-KR" dirty="0"/>
              <a:t>(280,206 </a:t>
            </a:r>
            <a:r>
              <a:rPr lang="ko-KR" altLang="en-US" dirty="0" err="1"/>
              <a:t>시퀸스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validation : 1</a:t>
            </a:r>
            <a:r>
              <a:rPr lang="ko-KR" altLang="en-US" dirty="0"/>
              <a:t>경기</a:t>
            </a:r>
            <a:r>
              <a:rPr lang="en-US" altLang="ko-KR" dirty="0"/>
              <a:t> (938 </a:t>
            </a:r>
            <a:r>
              <a:rPr lang="ko-KR" altLang="en-US" dirty="0" err="1"/>
              <a:t>시퀸스</a:t>
            </a:r>
            <a:r>
              <a:rPr lang="en-US" altLang="ko-KR" dirty="0"/>
              <a:t>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5E5F97BE-EFDF-4718-8D9F-187DE5FB8898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데이터셋 </a:t>
            </a:r>
            <a:r>
              <a:rPr lang="en-US" altLang="ko-KR" dirty="0"/>
              <a:t>: </a:t>
            </a:r>
            <a:r>
              <a:rPr lang="ko-KR" altLang="en-US" dirty="0" err="1"/>
              <a:t>시퀸스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29323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C8FB4-9BE6-4881-ADD7-804F0530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</a:t>
            </a:r>
            <a:r>
              <a:rPr lang="en-US" altLang="ko-KR" dirty="0"/>
              <a:t> 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1772A-68C0-496C-B541-E6916F40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8999"/>
            <a:ext cx="10515600" cy="2052530"/>
          </a:xfrm>
        </p:spPr>
        <p:txBody>
          <a:bodyPr>
            <a:normAutofit/>
          </a:bodyPr>
          <a:lstStyle/>
          <a:p>
            <a:r>
              <a:rPr lang="ko-KR" altLang="en-US" dirty="0"/>
              <a:t>방향키 </a:t>
            </a:r>
            <a:r>
              <a:rPr lang="en-US" altLang="ko-KR" dirty="0"/>
              <a:t>3</a:t>
            </a:r>
            <a:r>
              <a:rPr lang="ko-KR" altLang="en-US" dirty="0"/>
              <a:t>개만 사용하는 데이터를 직접 제작</a:t>
            </a:r>
            <a:endParaRPr lang="en-US" altLang="ko-KR" dirty="0"/>
          </a:p>
          <a:p>
            <a:r>
              <a:rPr lang="ko-KR" altLang="en-US" dirty="0"/>
              <a:t>데이터 양이 충분하지 않음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전체 화면보다 더 추상화된 </a:t>
            </a:r>
            <a:r>
              <a:rPr lang="ko-KR" altLang="en-US" dirty="0" err="1"/>
              <a:t>미니맵을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ko-KR" altLang="en-US" dirty="0"/>
              <a:t>적은 데이터로도 학습효과를 내고자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9C3937-B508-4FC8-9BAD-346DFCC6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3800"/>
          <a:stretch/>
        </p:blipFill>
        <p:spPr>
          <a:xfrm>
            <a:off x="1793295" y="1535842"/>
            <a:ext cx="3851725" cy="2871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A00DDD-0398-49F1-815C-69389084BC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80691" t="39440" r="1845" b="39223"/>
          <a:stretch/>
        </p:blipFill>
        <p:spPr>
          <a:xfrm>
            <a:off x="7041404" y="1664966"/>
            <a:ext cx="2800349" cy="265110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93E43B8-4282-4130-9E85-5A30ED46EBC6}"/>
              </a:ext>
            </a:extLst>
          </p:cNvPr>
          <p:cNvCxnSpPr>
            <a:cxnSpLocks/>
          </p:cNvCxnSpPr>
          <p:nvPr/>
        </p:nvCxnSpPr>
        <p:spPr>
          <a:xfrm flipH="1">
            <a:off x="5561045" y="1664966"/>
            <a:ext cx="1480359" cy="928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358C83-F96C-401F-84C1-7A47BD44EC9C}"/>
              </a:ext>
            </a:extLst>
          </p:cNvPr>
          <p:cNvCxnSpPr>
            <a:cxnSpLocks/>
          </p:cNvCxnSpPr>
          <p:nvPr/>
        </p:nvCxnSpPr>
        <p:spPr>
          <a:xfrm flipH="1" flipV="1">
            <a:off x="5587189" y="3207803"/>
            <a:ext cx="1454215" cy="1067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48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C8FB4-9BE6-4881-ADD7-804F0530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: Loss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1772A-68C0-496C-B541-E6916F40A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2300"/>
            <a:ext cx="10515600" cy="1930401"/>
          </a:xfrm>
        </p:spPr>
        <p:txBody>
          <a:bodyPr>
            <a:normAutofit/>
          </a:bodyPr>
          <a:lstStyle/>
          <a:p>
            <a:r>
              <a:rPr lang="ko-KR" altLang="en-US" dirty="0"/>
              <a:t>논문은 핸들 각도를 예측</a:t>
            </a:r>
            <a:br>
              <a:rPr lang="en-US" altLang="ko-KR" dirty="0"/>
            </a:br>
            <a:r>
              <a:rPr lang="en-US" altLang="ko-KR" dirty="0"/>
              <a:t>-&gt; Numerical Data </a:t>
            </a:r>
            <a:r>
              <a:rPr lang="ko-KR" altLang="en-US" dirty="0"/>
              <a:t>이므로 </a:t>
            </a:r>
            <a:r>
              <a:rPr lang="en-US" altLang="ko-KR" dirty="0"/>
              <a:t>Mean Squared Error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ko-KR" altLang="en-US" dirty="0"/>
              <a:t>우리는 방향키의 조합을 예측</a:t>
            </a:r>
            <a:br>
              <a:rPr lang="en-US" altLang="ko-KR" dirty="0"/>
            </a:br>
            <a:r>
              <a:rPr lang="en-US" altLang="ko-KR" dirty="0"/>
              <a:t>-&gt; Categorical Data </a:t>
            </a:r>
            <a:r>
              <a:rPr lang="ko-KR" altLang="en-US" dirty="0"/>
              <a:t>이므로 </a:t>
            </a:r>
            <a:r>
              <a:rPr lang="en-US" altLang="ko-KR" dirty="0"/>
              <a:t>Cross Entropy</a:t>
            </a:r>
            <a:r>
              <a:rPr lang="ko-KR" altLang="en-US" dirty="0"/>
              <a:t>를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FA3B96-0272-48D3-9176-015395545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6" y="1690688"/>
            <a:ext cx="4875213" cy="23279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FE593D-5FAE-4FF6-8D55-FDFE15EE2D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87" y="1690688"/>
            <a:ext cx="2953323" cy="23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47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게임분야에서 개발된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76EFD1-77F7-4334-B7E0-3DF302C9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1" y="4001142"/>
            <a:ext cx="3272421" cy="62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522D162-D402-4A2B-87BF-C6A31CD9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119" y="2425817"/>
            <a:ext cx="6821781" cy="37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BA5BCAA9-9579-4D57-828E-61FB17B368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9349" y="1175912"/>
            <a:ext cx="11450012" cy="898169"/>
          </a:xfrm>
        </p:spPr>
        <p:txBody>
          <a:bodyPr/>
          <a:lstStyle/>
          <a:p>
            <a:r>
              <a:rPr lang="en-US" altLang="ko-KR" sz="2800" dirty="0" err="1"/>
              <a:t>OpenAI</a:t>
            </a:r>
            <a:r>
              <a:rPr lang="ko-KR" altLang="en-US" sz="2800" dirty="0"/>
              <a:t>의 </a:t>
            </a:r>
            <a:r>
              <a:rPr lang="en-US" altLang="ko-KR" sz="2800" dirty="0"/>
              <a:t>DOTA2 AI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00943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CE2C7-4821-4701-B115-02919936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7E0DF-AFE4-4F10-BA85-28F9D41B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7799"/>
            <a:ext cx="10515600" cy="2189163"/>
          </a:xfrm>
        </p:spPr>
        <p:txBody>
          <a:bodyPr/>
          <a:lstStyle/>
          <a:p>
            <a:r>
              <a:rPr lang="ko-KR" altLang="en-US" dirty="0"/>
              <a:t>모델을 별도로 다시 만들지 않고</a:t>
            </a:r>
            <a:endParaRPr lang="en-US" altLang="ko-KR" dirty="0"/>
          </a:p>
          <a:p>
            <a:r>
              <a:rPr lang="en-US" altLang="ko-KR" dirty="0"/>
              <a:t>Residual Block</a:t>
            </a:r>
            <a:r>
              <a:rPr lang="ko-KR" altLang="en-US" dirty="0"/>
              <a:t>으로 구성된 </a:t>
            </a:r>
            <a:r>
              <a:rPr lang="en-US" altLang="ko-KR" dirty="0"/>
              <a:t>ResNet152 </a:t>
            </a:r>
            <a:r>
              <a:rPr lang="ko-KR" altLang="en-US" dirty="0"/>
              <a:t>모델 사용</a:t>
            </a:r>
            <a:endParaRPr lang="en-US" altLang="ko-KR" dirty="0"/>
          </a:p>
          <a:p>
            <a:r>
              <a:rPr lang="en-US" altLang="ko-KR" dirty="0" err="1"/>
              <a:t>PyTorch</a:t>
            </a:r>
            <a:r>
              <a:rPr lang="ko-KR" altLang="en-US" dirty="0"/>
              <a:t>에서 기본으로 제공되는 </a:t>
            </a:r>
            <a:r>
              <a:rPr lang="en-US" altLang="ko-KR" dirty="0"/>
              <a:t>ImageNet Pretrained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학습 속도를 빠르게 하기 위해 전이학습을 시도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0D6C71-3E87-482B-8F36-38CAD1FAEF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1" y="1314450"/>
            <a:ext cx="4597400" cy="2523171"/>
          </a:xfrm>
          <a:prstGeom prst="rect">
            <a:avLst/>
          </a:prstGeom>
        </p:spPr>
      </p:pic>
      <p:pic>
        <p:nvPicPr>
          <p:cNvPr id="1026" name="Picture 2" descr="Resnet">
            <a:extLst>
              <a:ext uri="{FF2B5EF4-FFF2-40B4-BE49-F238E27FC236}">
                <a16:creationId xmlns:a16="http://schemas.microsoft.com/office/drawing/2014/main" id="{341D8ACD-19E2-4A0E-B281-2FFD775E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18434" y="56593"/>
            <a:ext cx="2194014" cy="50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5629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0B8F0-46C6-439C-BF64-8918ED9E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구상 </a:t>
            </a:r>
            <a:r>
              <a:rPr lang="en-US" altLang="ko-KR" dirty="0"/>
              <a:t>: </a:t>
            </a:r>
            <a:r>
              <a:rPr lang="ko-KR" altLang="en-US" dirty="0"/>
              <a:t>시간 축을 고려</a:t>
            </a:r>
          </a:p>
        </p:txBody>
      </p:sp>
      <p:pic>
        <p:nvPicPr>
          <p:cNvPr id="5" name="내용 개체 틀 4" descr="텍스트, 녹색이(가) 표시된 사진&#10;&#10;자동 생성된 설명">
            <a:extLst>
              <a:ext uri="{FF2B5EF4-FFF2-40B4-BE49-F238E27FC236}">
                <a16:creationId xmlns:a16="http://schemas.microsoft.com/office/drawing/2014/main" id="{AEE3FDC6-A769-4C8A-ADB6-4803BCC1E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9" y="4376737"/>
            <a:ext cx="1714500" cy="160972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4BABFE-607A-4E89-B0AD-FA1ADE060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4376737"/>
            <a:ext cx="1714500" cy="16097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284114-6048-4F25-A355-EF88AC825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61" y="4376736"/>
            <a:ext cx="1714500" cy="1609725"/>
          </a:xfrm>
          <a:prstGeom prst="rect">
            <a:avLst/>
          </a:prstGeom>
        </p:spPr>
      </p:pic>
      <p:pic>
        <p:nvPicPr>
          <p:cNvPr id="11" name="그림 10" descr="텍스트, 보트이(가) 표시된 사진&#10;&#10;자동 생성된 설명">
            <a:extLst>
              <a:ext uri="{FF2B5EF4-FFF2-40B4-BE49-F238E27FC236}">
                <a16:creationId xmlns:a16="http://schemas.microsoft.com/office/drawing/2014/main" id="{830923EB-E526-4254-A9C7-FD50C8CC2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297" y="4376736"/>
            <a:ext cx="1714500" cy="1609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EB352C-3ACD-446A-A708-67729E06FA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033" y="4376735"/>
            <a:ext cx="1714500" cy="1609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80C81A-016A-4A1D-98A4-51C4C091FDF8}"/>
              </a:ext>
            </a:extLst>
          </p:cNvPr>
          <p:cNvSpPr txBox="1"/>
          <p:nvPr/>
        </p:nvSpPr>
        <p:spPr>
          <a:xfrm>
            <a:off x="356089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C24DE-BE11-4678-8F4D-3CD90AA24EFA}"/>
              </a:ext>
            </a:extLst>
          </p:cNvPr>
          <p:cNvSpPr txBox="1"/>
          <p:nvPr/>
        </p:nvSpPr>
        <p:spPr>
          <a:xfrm>
            <a:off x="356089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D52A4-2848-46A6-B72D-D8A7F7D107E2}"/>
              </a:ext>
            </a:extLst>
          </p:cNvPr>
          <p:cNvSpPr txBox="1"/>
          <p:nvPr/>
        </p:nvSpPr>
        <p:spPr>
          <a:xfrm>
            <a:off x="2790825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09D5E-4859-4920-A8CD-9B7E8D2BA3C6}"/>
              </a:ext>
            </a:extLst>
          </p:cNvPr>
          <p:cNvSpPr txBox="1"/>
          <p:nvPr/>
        </p:nvSpPr>
        <p:spPr>
          <a:xfrm>
            <a:off x="2790825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DE19A-B0AC-4FA6-A1A0-61AECEDE88BB}"/>
              </a:ext>
            </a:extLst>
          </p:cNvPr>
          <p:cNvSpPr txBox="1"/>
          <p:nvPr/>
        </p:nvSpPr>
        <p:spPr>
          <a:xfrm>
            <a:off x="5225561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548206-AB68-43CD-81E8-5BC065344F14}"/>
              </a:ext>
            </a:extLst>
          </p:cNvPr>
          <p:cNvSpPr txBox="1"/>
          <p:nvPr/>
        </p:nvSpPr>
        <p:spPr>
          <a:xfrm>
            <a:off x="5225561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23C110-1AB2-4D49-B18D-5355E0FAF6BF}"/>
              </a:ext>
            </a:extLst>
          </p:cNvPr>
          <p:cNvSpPr txBox="1"/>
          <p:nvPr/>
        </p:nvSpPr>
        <p:spPr>
          <a:xfrm>
            <a:off x="7660297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19BD3E-1AB1-4AEF-A371-72CCED948164}"/>
              </a:ext>
            </a:extLst>
          </p:cNvPr>
          <p:cNvSpPr txBox="1"/>
          <p:nvPr/>
        </p:nvSpPr>
        <p:spPr>
          <a:xfrm>
            <a:off x="7660297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698DC-6EBA-463D-A0E9-BB5C0FAF2D95}"/>
              </a:ext>
            </a:extLst>
          </p:cNvPr>
          <p:cNvSpPr txBox="1"/>
          <p:nvPr/>
        </p:nvSpPr>
        <p:spPr>
          <a:xfrm>
            <a:off x="10095033" y="3329791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CF0C59-2600-4B12-8C92-A0CC47AFD197}"/>
              </a:ext>
            </a:extLst>
          </p:cNvPr>
          <p:cNvSpPr txBox="1"/>
          <p:nvPr/>
        </p:nvSpPr>
        <p:spPr>
          <a:xfrm>
            <a:off x="10095033" y="2282845"/>
            <a:ext cx="1714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추론결과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CBCADB-AEAA-4CDE-945C-CAD5E73A24C3}"/>
              </a:ext>
            </a:extLst>
          </p:cNvPr>
          <p:cNvSpPr txBox="1"/>
          <p:nvPr/>
        </p:nvSpPr>
        <p:spPr>
          <a:xfrm>
            <a:off x="571500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38D123-FEEC-4544-B5D4-9AFFEB234E70}"/>
              </a:ext>
            </a:extLst>
          </p:cNvPr>
          <p:cNvSpPr txBox="1"/>
          <p:nvPr/>
        </p:nvSpPr>
        <p:spPr>
          <a:xfrm>
            <a:off x="3006236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CFDE4D-87A5-45F8-9F97-EDABA3C79B25}"/>
              </a:ext>
            </a:extLst>
          </p:cNvPr>
          <p:cNvSpPr txBox="1"/>
          <p:nvPr/>
        </p:nvSpPr>
        <p:spPr>
          <a:xfrm>
            <a:off x="5454161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F1EB25-D878-4509-9116-DDD03F299B76}"/>
              </a:ext>
            </a:extLst>
          </p:cNvPr>
          <p:cNvSpPr txBox="1"/>
          <p:nvPr/>
        </p:nvSpPr>
        <p:spPr>
          <a:xfrm>
            <a:off x="7875708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4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C29D2-8C4E-4AB3-974C-61C16ADB5B47}"/>
              </a:ext>
            </a:extLst>
          </p:cNvPr>
          <p:cNvSpPr txBox="1"/>
          <p:nvPr/>
        </p:nvSpPr>
        <p:spPr>
          <a:xfrm>
            <a:off x="10336823" y="1596494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timestep 5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2FA461C-A17B-4B6D-83CC-B607341AC490}"/>
              </a:ext>
            </a:extLst>
          </p:cNvPr>
          <p:cNvCxnSpPr/>
          <p:nvPr/>
        </p:nvCxnSpPr>
        <p:spPr>
          <a:xfrm>
            <a:off x="2171699" y="2989385"/>
            <a:ext cx="5539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FB9AA4-5E84-4FF0-B04E-5C5D7E5F4C5F}"/>
              </a:ext>
            </a:extLst>
          </p:cNvPr>
          <p:cNvCxnSpPr/>
          <p:nvPr/>
        </p:nvCxnSpPr>
        <p:spPr>
          <a:xfrm>
            <a:off x="4598376" y="2998178"/>
            <a:ext cx="5539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00963F2-6624-4AEF-9311-BAFA68830ED5}"/>
              </a:ext>
            </a:extLst>
          </p:cNvPr>
          <p:cNvCxnSpPr/>
          <p:nvPr/>
        </p:nvCxnSpPr>
        <p:spPr>
          <a:xfrm>
            <a:off x="7025053" y="2998178"/>
            <a:ext cx="5539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B5EA34C-CE79-424C-8124-76D2DBB2FF12}"/>
              </a:ext>
            </a:extLst>
          </p:cNvPr>
          <p:cNvCxnSpPr/>
          <p:nvPr/>
        </p:nvCxnSpPr>
        <p:spPr>
          <a:xfrm>
            <a:off x="9469315" y="2989385"/>
            <a:ext cx="5539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AE0D7D5-1415-45C9-8F0E-7EC1B49D4C39}"/>
              </a:ext>
            </a:extLst>
          </p:cNvPr>
          <p:cNvCxnSpPr>
            <a:stCxn id="5" idx="0"/>
            <a:endCxn id="14" idx="2"/>
          </p:cNvCxnSpPr>
          <p:nvPr/>
        </p:nvCxnSpPr>
        <p:spPr>
          <a:xfrm flipV="1">
            <a:off x="1213339" y="3699123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FDCE2ED-4145-4BF7-A0F4-01F9A53EC4F3}"/>
              </a:ext>
            </a:extLst>
          </p:cNvPr>
          <p:cNvCxnSpPr>
            <a:stCxn id="14" idx="0"/>
            <a:endCxn id="19" idx="2"/>
          </p:cNvCxnSpPr>
          <p:nvPr/>
        </p:nvCxnSpPr>
        <p:spPr>
          <a:xfrm flipV="1">
            <a:off x="1213339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7BB9B15-26B5-4A57-B227-6584FFAE995C}"/>
              </a:ext>
            </a:extLst>
          </p:cNvPr>
          <p:cNvCxnSpPr>
            <a:stCxn id="7" idx="0"/>
            <a:endCxn id="21" idx="2"/>
          </p:cNvCxnSpPr>
          <p:nvPr/>
        </p:nvCxnSpPr>
        <p:spPr>
          <a:xfrm flipV="1">
            <a:off x="3648075" y="3699123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4D0475-797C-45FF-A3F9-97C64CC44772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V="1">
            <a:off x="3648075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01A5D79-29FC-448A-8A41-4F087051F900}"/>
              </a:ext>
            </a:extLst>
          </p:cNvPr>
          <p:cNvCxnSpPr>
            <a:stCxn id="9" idx="0"/>
            <a:endCxn id="23" idx="2"/>
          </p:cNvCxnSpPr>
          <p:nvPr/>
        </p:nvCxnSpPr>
        <p:spPr>
          <a:xfrm flipV="1">
            <a:off x="6082811" y="3699123"/>
            <a:ext cx="0" cy="677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48C59BC-FCAA-4BB3-9B26-CF48D6A273AB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V="1">
            <a:off x="6082811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43119A-F03C-4DDE-B030-B775E55E0E67}"/>
              </a:ext>
            </a:extLst>
          </p:cNvPr>
          <p:cNvCxnSpPr>
            <a:stCxn id="11" idx="0"/>
            <a:endCxn id="25" idx="2"/>
          </p:cNvCxnSpPr>
          <p:nvPr/>
        </p:nvCxnSpPr>
        <p:spPr>
          <a:xfrm flipV="1">
            <a:off x="8517547" y="3699123"/>
            <a:ext cx="0" cy="677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971D5A2-B470-467F-A649-385610C90143}"/>
              </a:ext>
            </a:extLst>
          </p:cNvPr>
          <p:cNvCxnSpPr>
            <a:stCxn id="25" idx="0"/>
            <a:endCxn id="26" idx="2"/>
          </p:cNvCxnSpPr>
          <p:nvPr/>
        </p:nvCxnSpPr>
        <p:spPr>
          <a:xfrm flipV="1">
            <a:off x="8517547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92AC876-09F0-4179-ACBD-2238B0C1B30F}"/>
              </a:ext>
            </a:extLst>
          </p:cNvPr>
          <p:cNvCxnSpPr>
            <a:stCxn id="13" idx="0"/>
            <a:endCxn id="27" idx="2"/>
          </p:cNvCxnSpPr>
          <p:nvPr/>
        </p:nvCxnSpPr>
        <p:spPr>
          <a:xfrm flipV="1">
            <a:off x="10952283" y="3699123"/>
            <a:ext cx="0" cy="677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60389CB-05AA-4072-AEE1-7D52ABEEDC0A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10952283" y="2652177"/>
            <a:ext cx="0" cy="67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99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2CF04-5804-467A-AD60-A980E18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 </a:t>
            </a:r>
            <a:r>
              <a:rPr lang="en-US" altLang="ko-KR" dirty="0"/>
              <a:t>1 : Encoder-Decoder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13C70-CE24-47FD-8686-0BF7AA8EC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6775"/>
            <a:ext cx="10515600" cy="1500188"/>
          </a:xfrm>
        </p:spPr>
        <p:txBody>
          <a:bodyPr/>
          <a:lstStyle/>
          <a:p>
            <a:r>
              <a:rPr lang="ko-KR" altLang="en-US" dirty="0"/>
              <a:t>논문에선 왼쪽과 같은 </a:t>
            </a:r>
            <a:r>
              <a:rPr lang="en-US" altLang="ko-KR" dirty="0"/>
              <a:t>Encoder-Decoder </a:t>
            </a:r>
            <a:r>
              <a:rPr lang="ko-KR" altLang="en-US" dirty="0"/>
              <a:t>구조를 사용</a:t>
            </a:r>
            <a:endParaRPr lang="en-US" altLang="ko-KR" dirty="0"/>
          </a:p>
          <a:p>
            <a:r>
              <a:rPr lang="ko-KR" altLang="en-US" dirty="0"/>
              <a:t>우리 프로젝트에선 오른쪽과 같은 구조를 사용</a:t>
            </a:r>
          </a:p>
        </p:txBody>
      </p:sp>
      <p:pic>
        <p:nvPicPr>
          <p:cNvPr id="11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0C8688-A40E-4559-9680-C29815C92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6" y="1499139"/>
            <a:ext cx="4812507" cy="31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805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6131FD7-68DD-4843-A556-A20A62C98BAC}"/>
              </a:ext>
            </a:extLst>
          </p:cNvPr>
          <p:cNvSpPr/>
          <p:nvPr/>
        </p:nvSpPr>
        <p:spPr>
          <a:xfrm>
            <a:off x="1239715" y="2032171"/>
            <a:ext cx="4806847" cy="6297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81487C-5B20-4130-B928-7D3F649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논문과의 차이점 </a:t>
            </a:r>
            <a:r>
              <a:rPr lang="en-US" altLang="ko-KR" dirty="0"/>
              <a:t>2 :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28F86-A3B0-4E98-92F0-043DF5633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94031"/>
            <a:ext cx="10515600" cy="1182932"/>
          </a:xfrm>
        </p:spPr>
        <p:txBody>
          <a:bodyPr/>
          <a:lstStyle/>
          <a:p>
            <a:r>
              <a:rPr lang="ko-KR" altLang="en-US" dirty="0"/>
              <a:t>논문에선 </a:t>
            </a:r>
            <a:r>
              <a:rPr lang="en-US" altLang="ko-KR" dirty="0"/>
              <a:t>CNN </a:t>
            </a:r>
            <a:r>
              <a:rPr lang="ko-KR" altLang="en-US" dirty="0"/>
              <a:t>부분은 </a:t>
            </a:r>
            <a:r>
              <a:rPr lang="en-US" altLang="ko-KR" dirty="0" err="1"/>
              <a:t>Imagenet</a:t>
            </a:r>
            <a:r>
              <a:rPr lang="en-US" altLang="ko-KR" dirty="0"/>
              <a:t> pretrained</a:t>
            </a:r>
            <a:r>
              <a:rPr lang="ko-KR" altLang="en-US" dirty="0"/>
              <a:t>에서 추가학습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우리 프로젝트에선 </a:t>
            </a:r>
            <a:r>
              <a:rPr lang="en-US" altLang="ko-KR" dirty="0"/>
              <a:t>CNN </a:t>
            </a:r>
            <a:r>
              <a:rPr lang="ko-KR" altLang="en-US" dirty="0"/>
              <a:t>부분까지 오차를 </a:t>
            </a:r>
            <a:r>
              <a:rPr lang="ko-KR" altLang="en-US" dirty="0" err="1"/>
              <a:t>역전파시켜</a:t>
            </a:r>
            <a:r>
              <a:rPr lang="ko-KR" altLang="en-US" dirty="0"/>
              <a:t> 학습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6DCCEC2-B187-48EC-B46C-823D3B611256}"/>
              </a:ext>
            </a:extLst>
          </p:cNvPr>
          <p:cNvGrpSpPr/>
          <p:nvPr/>
        </p:nvGrpSpPr>
        <p:grpSpPr>
          <a:xfrm>
            <a:off x="1411809" y="1512276"/>
            <a:ext cx="9368381" cy="3379938"/>
            <a:chOff x="0" y="921665"/>
            <a:chExt cx="9368381" cy="33799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3DC1663-06B5-44E2-9F08-19FB850B118D}"/>
                </a:ext>
              </a:extLst>
            </p:cNvPr>
            <p:cNvSpPr/>
            <p:nvPr/>
          </p:nvSpPr>
          <p:spPr>
            <a:xfrm>
              <a:off x="5282191" y="3515600"/>
              <a:ext cx="1363836" cy="720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FC Layer</a:t>
              </a: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+ </a:t>
              </a:r>
              <a:r>
                <a:rPr lang="en-US" altLang="ko-KR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BatchNorm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64EC8A1-E1E6-4A38-8DEC-85D6C87C8C04}"/>
                </a:ext>
              </a:extLst>
            </p:cNvPr>
            <p:cNvSpPr/>
            <p:nvPr/>
          </p:nvSpPr>
          <p:spPr>
            <a:xfrm>
              <a:off x="6925630" y="3551604"/>
              <a:ext cx="1156506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개 키 조합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64 class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5B9389-5BCA-4F68-A977-8C8A36AF058F}"/>
                </a:ext>
              </a:extLst>
            </p:cNvPr>
            <p:cNvSpPr/>
            <p:nvPr/>
          </p:nvSpPr>
          <p:spPr>
            <a:xfrm>
              <a:off x="8395765" y="3449676"/>
              <a:ext cx="972616" cy="8519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Cross Entropy Loss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07887E-2199-4712-8000-813718D99384}"/>
                </a:ext>
              </a:extLst>
            </p:cNvPr>
            <p:cNvCxnSpPr>
              <a:cxnSpLocks/>
              <a:stCxn id="38" idx="6"/>
              <a:endCxn id="33" idx="1"/>
            </p:cNvCxnSpPr>
            <p:nvPr/>
          </p:nvCxnSpPr>
          <p:spPr>
            <a:xfrm flipV="1">
              <a:off x="3987316" y="3875640"/>
              <a:ext cx="1294875" cy="13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D06A0CF-87CB-4836-9052-090BC1426C7F}"/>
                </a:ext>
              </a:extLst>
            </p:cNvPr>
            <p:cNvCxnSpPr>
              <a:cxnSpLocks/>
              <a:stCxn id="58" idx="2"/>
              <a:endCxn id="42" idx="0"/>
            </p:cNvCxnSpPr>
            <p:nvPr/>
          </p:nvCxnSpPr>
          <p:spPr>
            <a:xfrm>
              <a:off x="1061864" y="1326328"/>
              <a:ext cx="0" cy="2304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CE3010E-DA7E-411F-9207-E8EE84B55E8C}"/>
                </a:ext>
              </a:extLst>
            </p:cNvPr>
            <p:cNvSpPr/>
            <p:nvPr/>
          </p:nvSpPr>
          <p:spPr>
            <a:xfrm>
              <a:off x="2835188" y="3492848"/>
              <a:ext cx="1152128" cy="79208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5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concat</a:t>
              </a:r>
              <a:endParaRPr lang="ko-KR" altLang="en-US" sz="15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C81E9F1-7183-4AC2-9D86-9C6BCA0B2DC7}"/>
                </a:ext>
              </a:extLst>
            </p:cNvPr>
            <p:cNvCxnSpPr>
              <a:cxnSpLocks/>
              <a:stCxn id="48" idx="2"/>
              <a:endCxn id="38" idx="7"/>
            </p:cNvCxnSpPr>
            <p:nvPr/>
          </p:nvCxnSpPr>
          <p:spPr>
            <a:xfrm flipH="1">
              <a:off x="3818591" y="3230214"/>
              <a:ext cx="1942049" cy="3786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30A82D0-6429-4B8D-AF2C-F611F2091113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6646027" y="3875640"/>
              <a:ext cx="2796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2D20367-3034-4A9F-B086-FEC9D2614C25}"/>
                </a:ext>
              </a:extLst>
            </p:cNvPr>
            <p:cNvCxnSpPr>
              <a:cxnSpLocks/>
              <a:stCxn id="35" idx="1"/>
              <a:endCxn id="34" idx="3"/>
            </p:cNvCxnSpPr>
            <p:nvPr/>
          </p:nvCxnSpPr>
          <p:spPr>
            <a:xfrm flipH="1">
              <a:off x="8082136" y="3875640"/>
              <a:ext cx="3136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B6B43C-9E62-4433-B9C7-C8146C9808C6}"/>
                </a:ext>
              </a:extLst>
            </p:cNvPr>
            <p:cNvSpPr/>
            <p:nvPr/>
          </p:nvSpPr>
          <p:spPr>
            <a:xfrm>
              <a:off x="0" y="1556792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ResNet50 + FC Layer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C9142D4-F74E-47BD-9C7A-A40EEDAF7963}"/>
                </a:ext>
              </a:extLst>
            </p:cNvPr>
            <p:cNvSpPr/>
            <p:nvPr/>
          </p:nvSpPr>
          <p:spPr>
            <a:xfrm>
              <a:off x="0" y="2204864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Feature Vector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2CAA978-B77C-428F-8180-8DCAFD2812F7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061864" y="1961455"/>
              <a:ext cx="0" cy="243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D75FCFC-7E94-427D-97DA-9A4B8E37A2DD}"/>
                </a:ext>
              </a:extLst>
            </p:cNvPr>
            <p:cNvSpPr/>
            <p:nvPr/>
          </p:nvSpPr>
          <p:spPr>
            <a:xfrm>
              <a:off x="0" y="2825551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LSTM Cell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72F0BA03-628D-41EB-9693-2E25A3E19628}"/>
                </a:ext>
              </a:extLst>
            </p:cNvPr>
            <p:cNvCxnSpPr>
              <a:cxnSpLocks/>
              <a:stCxn id="43" idx="2"/>
              <a:endCxn id="45" idx="0"/>
            </p:cNvCxnSpPr>
            <p:nvPr/>
          </p:nvCxnSpPr>
          <p:spPr>
            <a:xfrm>
              <a:off x="1061864" y="2609527"/>
              <a:ext cx="0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774ADB9-7C58-4562-B524-E5E66642BE9C}"/>
                </a:ext>
              </a:extLst>
            </p:cNvPr>
            <p:cNvSpPr/>
            <p:nvPr/>
          </p:nvSpPr>
          <p:spPr>
            <a:xfrm>
              <a:off x="4698776" y="1961456"/>
              <a:ext cx="2123728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이전 입력</a:t>
              </a:r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(6) x n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개</a:t>
              </a:r>
              <a:endPara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+ 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추가 피처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DF2113E-3AB2-401D-B090-D85F67B38C86}"/>
                </a:ext>
              </a:extLst>
            </p:cNvPr>
            <p:cNvSpPr/>
            <p:nvPr/>
          </p:nvSpPr>
          <p:spPr>
            <a:xfrm>
              <a:off x="4698776" y="2825552"/>
              <a:ext cx="2123728" cy="4046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LSTM Cell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6FF2DE1-F804-4E70-8638-71FB2053DD58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>
              <a:off x="5760640" y="2609528"/>
              <a:ext cx="0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8F64ACC-FB56-4EF7-9041-10A0CEC5A53A}"/>
                </a:ext>
              </a:extLst>
            </p:cNvPr>
            <p:cNvCxnSpPr>
              <a:cxnSpLocks/>
              <a:stCxn id="45" idx="2"/>
              <a:endCxn id="38" idx="1"/>
            </p:cNvCxnSpPr>
            <p:nvPr/>
          </p:nvCxnSpPr>
          <p:spPr>
            <a:xfrm>
              <a:off x="1061864" y="3230214"/>
              <a:ext cx="1942049" cy="3786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DD015F8-773E-4E48-8278-98517B8D22CE}"/>
                </a:ext>
              </a:extLst>
            </p:cNvPr>
            <p:cNvCxnSpPr>
              <a:cxnSpLocks/>
              <a:stCxn id="59" idx="2"/>
              <a:endCxn id="52" idx="0"/>
            </p:cNvCxnSpPr>
            <p:nvPr/>
          </p:nvCxnSpPr>
          <p:spPr>
            <a:xfrm>
              <a:off x="3411252" y="1326802"/>
              <a:ext cx="0" cy="2299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2FC224E-A86A-4959-93AE-70AD361FF2DD}"/>
                </a:ext>
              </a:extLst>
            </p:cNvPr>
            <p:cNvSpPr/>
            <p:nvPr/>
          </p:nvSpPr>
          <p:spPr>
            <a:xfrm>
              <a:off x="2349388" y="1556792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ResNet50 + FC Layer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30E3EA-7486-432D-B0C3-1F6CC4DE1664}"/>
                </a:ext>
              </a:extLst>
            </p:cNvPr>
            <p:cNvSpPr/>
            <p:nvPr/>
          </p:nvSpPr>
          <p:spPr>
            <a:xfrm>
              <a:off x="2349388" y="2204864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Feature Vector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69667070-43AB-479E-9181-27D2912E4B41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>
              <a:off x="3411252" y="1961455"/>
              <a:ext cx="0" cy="243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EA5CB3-966A-4EF1-9F99-F7834BC2FFDC}"/>
                </a:ext>
              </a:extLst>
            </p:cNvPr>
            <p:cNvSpPr/>
            <p:nvPr/>
          </p:nvSpPr>
          <p:spPr>
            <a:xfrm>
              <a:off x="2349388" y="2825551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LSTM Cell</a:t>
              </a:r>
              <a:endParaRPr lang="ko-KR" altLang="en-US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83068EB1-8DF6-404C-A635-AB650FC56754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>
              <a:off x="3411252" y="2609527"/>
              <a:ext cx="0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8578596-86A6-4948-8F21-D376F102983B}"/>
                </a:ext>
              </a:extLst>
            </p:cNvPr>
            <p:cNvCxnSpPr>
              <a:cxnSpLocks/>
              <a:stCxn id="55" idx="2"/>
              <a:endCxn id="38" idx="0"/>
            </p:cNvCxnSpPr>
            <p:nvPr/>
          </p:nvCxnSpPr>
          <p:spPr>
            <a:xfrm>
              <a:off x="3411252" y="3230214"/>
              <a:ext cx="0" cy="262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BFD67A6-D293-4739-85CA-A56282E6A99A}"/>
                </a:ext>
              </a:extLst>
            </p:cNvPr>
            <p:cNvSpPr/>
            <p:nvPr/>
          </p:nvSpPr>
          <p:spPr>
            <a:xfrm>
              <a:off x="0" y="921665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전체 화면 이미지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1598D29-DC9B-4E69-ADBB-D15D45EA8015}"/>
                </a:ext>
              </a:extLst>
            </p:cNvPr>
            <p:cNvSpPr/>
            <p:nvPr/>
          </p:nvSpPr>
          <p:spPr>
            <a:xfrm>
              <a:off x="2349388" y="922139"/>
              <a:ext cx="2123728" cy="404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미니맵</a:t>
              </a:r>
              <a:r>
                <a:rPr lang="ko-KR" altLang="en-US" sz="15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이미지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D7F85B4-1889-44D0-856F-2187A0B9176D}"/>
              </a:ext>
            </a:extLst>
          </p:cNvPr>
          <p:cNvSpPr txBox="1"/>
          <p:nvPr/>
        </p:nvSpPr>
        <p:spPr>
          <a:xfrm>
            <a:off x="6046562" y="1839622"/>
            <a:ext cx="36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역전파를 하지 않아 학습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9988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628C4-25FB-4E4E-9E0E-A1CEA94F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논문과의 차이점</a:t>
            </a:r>
            <a:r>
              <a:rPr lang="en-US" altLang="ko-KR"/>
              <a:t> 3 : Loss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9C95DEC-8F66-4220-9FB0-DCD4254B2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56637"/>
                <a:ext cx="10515600" cy="142032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논문에선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축 가속</a:t>
                </a:r>
                <a:r>
                  <a:rPr lang="en-US" altLang="ko-KR" dirty="0"/>
                  <a:t>, Y</a:t>
                </a:r>
                <a:r>
                  <a:rPr lang="ko-KR" altLang="en-US" dirty="0"/>
                  <a:t>축 가속을 예측하는 모델이므로 </a:t>
                </a:r>
                <a:r>
                  <a:rPr lang="en-US" altLang="ko-KR" dirty="0"/>
                  <a:t>Mean Absolute Error </a:t>
                </a:r>
                <a:r>
                  <a:rPr lang="ko-KR" altLang="en-US" dirty="0"/>
                  <a:t>사용</a:t>
                </a:r>
                <a:endParaRPr lang="en-US" altLang="ko-KR" dirty="0"/>
              </a:p>
              <a:p>
                <a:r>
                  <a:rPr lang="ko-KR" altLang="en-US" dirty="0"/>
                  <a:t>우리 프로젝트에선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=64 </m:t>
                    </m:r>
                  </m:oMath>
                </a14:m>
                <a:r>
                  <a:rPr lang="en-US" altLang="ko-KR" dirty="0"/>
                  <a:t>class Cross Entropy </a:t>
                </a:r>
                <a:r>
                  <a:rPr lang="ko-KR" altLang="en-US" dirty="0"/>
                  <a:t>사용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9C95DEC-8F66-4220-9FB0-DCD4254B2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56637"/>
                <a:ext cx="10515600" cy="1420325"/>
              </a:xfrm>
              <a:blipFill>
                <a:blip r:embed="rId3"/>
                <a:stretch>
                  <a:fillRect l="-1043" t="-7296" b="-8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FED2692-77F7-4139-9421-CD093A7A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433" y="1345224"/>
            <a:ext cx="8865943" cy="33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997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7" name="Picture 2" descr="부스터를 준비해! 슬로우애시드 X 카트라이더 | 무신사 스토어">
            <a:extLst>
              <a:ext uri="{FF2B5EF4-FFF2-40B4-BE49-F238E27FC236}">
                <a16:creationId xmlns:a16="http://schemas.microsoft.com/office/drawing/2014/main" id="{2BAFB1B8-3F95-4544-90BF-C88C4C03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636" y="1881632"/>
            <a:ext cx="4407855" cy="36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083FA141-960F-4157-8444-ECAE68A4FE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23488" y="2979915"/>
            <a:ext cx="6352590" cy="898169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2800" dirty="0"/>
              <a:t>레이싱 게임 카트라이더 안에서</a:t>
            </a:r>
            <a:endParaRPr lang="en-US" altLang="ko-KR" sz="2800" dirty="0"/>
          </a:p>
          <a:p>
            <a:pPr marL="0" indent="0" algn="ctr">
              <a:buNone/>
            </a:pPr>
            <a:r>
              <a:rPr lang="ko-KR" altLang="en-US" sz="2800" dirty="0"/>
              <a:t>사람처럼 주행하는 인공지능 개발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157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카트라이더에서의 인공지능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ECC34E-5A47-41F0-9490-32C7C461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3800"/>
          <a:stretch/>
        </p:blipFill>
        <p:spPr>
          <a:xfrm>
            <a:off x="239349" y="1611457"/>
            <a:ext cx="3851725" cy="2871093"/>
          </a:xfrm>
          <a:prstGeom prst="rect">
            <a:avLst/>
          </a:prstGeom>
        </p:spPr>
      </p:pic>
      <p:pic>
        <p:nvPicPr>
          <p:cNvPr id="9" name="Picture 2" descr="포암괴석">
            <a:extLst>
              <a:ext uri="{FF2B5EF4-FFF2-40B4-BE49-F238E27FC236}">
                <a16:creationId xmlns:a16="http://schemas.microsoft.com/office/drawing/2014/main" id="{0EEDD6BF-D1E1-4259-9C99-BA69F301E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48" y="4697790"/>
            <a:ext cx="1931326" cy="10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BEA7B21D-ADDF-43F1-B578-BC9C6421E2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4633" y="1611457"/>
            <a:ext cx="6352590" cy="898169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2800" dirty="0" err="1"/>
              <a:t>맵을</a:t>
            </a:r>
            <a:r>
              <a:rPr lang="ko-KR" altLang="en-US" sz="2800" dirty="0"/>
              <a:t> 따라 </a:t>
            </a:r>
            <a:r>
              <a:rPr lang="en-US" altLang="ko-KR" sz="2800" dirty="0"/>
              <a:t>2~3</a:t>
            </a:r>
            <a:r>
              <a:rPr lang="ko-KR" altLang="en-US" sz="2800" dirty="0"/>
              <a:t>랩을 주행하는 게임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98992C9-490B-4D37-A465-E15DEBFC7420}"/>
              </a:ext>
            </a:extLst>
          </p:cNvPr>
          <p:cNvSpPr txBox="1">
            <a:spLocks/>
          </p:cNvSpPr>
          <p:nvPr/>
        </p:nvSpPr>
        <p:spPr bwMode="auto">
          <a:xfrm>
            <a:off x="4924633" y="4037280"/>
            <a:ext cx="6352590" cy="132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ko-KR" altLang="en-US" sz="2800" dirty="0"/>
              <a:t>⇒  일종의 자율주행 인공지능</a:t>
            </a:r>
            <a:endParaRPr lang="en-US" altLang="ko-KR" sz="2800" dirty="0"/>
          </a:p>
          <a:p>
            <a:pPr marL="0" indent="0" algn="ctr">
              <a:buFont typeface="Wingdings" pitchFamily="2" charset="2"/>
              <a:buNone/>
            </a:pPr>
            <a:r>
              <a:rPr lang="ko-KR" altLang="en-US" sz="2400" dirty="0"/>
              <a:t>기존의 자율주행 시스템에서 아이디어</a:t>
            </a:r>
          </a:p>
        </p:txBody>
      </p:sp>
    </p:spTree>
    <p:extLst>
      <p:ext uri="{BB962C8B-B14F-4D97-AF65-F5344CB8AC3E}">
        <p14:creationId xmlns:p14="http://schemas.microsoft.com/office/powerpoint/2010/main" val="206437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방식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BEA7B21D-ADDF-43F1-B578-BC9C6421E2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9349" y="1517635"/>
            <a:ext cx="5363429" cy="411839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200" dirty="0"/>
              <a:t>End to End </a:t>
            </a:r>
            <a:r>
              <a:rPr lang="ko-KR" altLang="en-US" sz="3200" dirty="0"/>
              <a:t>방식</a:t>
            </a:r>
            <a:endParaRPr lang="en-US" altLang="ko-KR" sz="32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자율주행 분야에서 안정성의 이유로 주로 사용되지 않지만 실험적으로 시도되고 있는 방식</a:t>
            </a:r>
            <a:endParaRPr lang="en-US" altLang="ko-KR" sz="24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현 과제에서는 게임이므로 안정성이 상대적으로 덜 중요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454457-AAB2-45C5-87DF-4EBDFB885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1406"/>
            <a:ext cx="2416530" cy="187245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812306F-1EA7-4ED9-AB01-C0F58BD8E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42" y="778509"/>
            <a:ext cx="1714500" cy="1609725"/>
          </a:xfrm>
          <a:prstGeom prst="rect">
            <a:avLst/>
          </a:prstGeom>
        </p:spPr>
      </p:pic>
      <p:sp>
        <p:nvSpPr>
          <p:cNvPr id="14" name="오른쪽 화살표 13">
            <a:extLst>
              <a:ext uri="{FF2B5EF4-FFF2-40B4-BE49-F238E27FC236}">
                <a16:creationId xmlns:a16="http://schemas.microsoft.com/office/drawing/2014/main" id="{74D3F2DC-BE6E-48B4-A3DE-56BFDCFB6E85}"/>
              </a:ext>
            </a:extLst>
          </p:cNvPr>
          <p:cNvSpPr/>
          <p:nvPr/>
        </p:nvSpPr>
        <p:spPr>
          <a:xfrm rot="5400000">
            <a:off x="8194574" y="2675651"/>
            <a:ext cx="635912" cy="457624"/>
          </a:xfrm>
          <a:prstGeom prst="rightArrow">
            <a:avLst/>
          </a:prstGeom>
          <a:solidFill>
            <a:srgbClr val="376889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96E558D-38E0-49BC-92DC-EC2CB3E8DFB5}"/>
              </a:ext>
            </a:extLst>
          </p:cNvPr>
          <p:cNvSpPr/>
          <p:nvPr/>
        </p:nvSpPr>
        <p:spPr>
          <a:xfrm>
            <a:off x="6786443" y="3420692"/>
            <a:ext cx="3452174" cy="1037287"/>
          </a:xfrm>
          <a:prstGeom prst="roundRect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자율주행 인공지능 모델</a:t>
            </a:r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오른쪽 화살표 13">
            <a:extLst>
              <a:ext uri="{FF2B5EF4-FFF2-40B4-BE49-F238E27FC236}">
                <a16:creationId xmlns:a16="http://schemas.microsoft.com/office/drawing/2014/main" id="{25B60758-BD56-47D8-A1B5-0279F11BB4F8}"/>
              </a:ext>
            </a:extLst>
          </p:cNvPr>
          <p:cNvSpPr/>
          <p:nvPr/>
        </p:nvSpPr>
        <p:spPr>
          <a:xfrm rot="5400000">
            <a:off x="8194574" y="4745396"/>
            <a:ext cx="635912" cy="457624"/>
          </a:xfrm>
          <a:prstGeom prst="rightArrow">
            <a:avLst/>
          </a:prstGeom>
          <a:solidFill>
            <a:srgbClr val="376889"/>
          </a:soli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CB807757-EECB-4D05-9930-E99C69D812C3}"/>
              </a:ext>
            </a:extLst>
          </p:cNvPr>
          <p:cNvSpPr/>
          <p:nvPr/>
        </p:nvSpPr>
        <p:spPr>
          <a:xfrm>
            <a:off x="6535432" y="5424808"/>
            <a:ext cx="3954195" cy="1037287"/>
          </a:xfrm>
          <a:prstGeom prst="roundRect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키보드 조작 정보</a:t>
            </a:r>
            <a:endParaRPr lang="en-US" altLang="ko-KR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방향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부스터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드리프트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가속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감속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278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구현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7B2DE0-1A44-4C02-8B54-020652419A9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E3985698-23A5-408A-8C05-AD6A0121BA68}"/>
              </a:ext>
            </a:extLst>
          </p:cNvPr>
          <p:cNvSpPr/>
          <p:nvPr/>
        </p:nvSpPr>
        <p:spPr>
          <a:xfrm>
            <a:off x="646147" y="1481460"/>
            <a:ext cx="10899706" cy="1211863"/>
          </a:xfrm>
          <a:prstGeom prst="roundRect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CNN</a:t>
            </a:r>
            <a:r>
              <a:rPr lang="ko-KR" altLang="en-US" sz="2400" b="1" dirty="0"/>
              <a:t> 모델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[The NVIDIA </a:t>
            </a:r>
            <a:r>
              <a:rPr lang="en-US" altLang="ko-KR" sz="2400" b="1" dirty="0" err="1"/>
              <a:t>PilotNet</a:t>
            </a:r>
            <a:r>
              <a:rPr lang="en-US" altLang="ko-KR" sz="2400" b="1" dirty="0"/>
              <a:t> Experiments]</a:t>
            </a: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CC11CA26-50FA-46AC-A09D-7685EBE7B02E}"/>
              </a:ext>
            </a:extLst>
          </p:cNvPr>
          <p:cNvSpPr/>
          <p:nvPr/>
        </p:nvSpPr>
        <p:spPr>
          <a:xfrm>
            <a:off x="646147" y="4164676"/>
            <a:ext cx="10899706" cy="1211863"/>
          </a:xfrm>
          <a:prstGeom prst="roundRect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CNN + LSTM </a:t>
            </a:r>
            <a:r>
              <a:rPr lang="ko-KR" altLang="en-US" sz="2400" b="1" dirty="0"/>
              <a:t>모델</a:t>
            </a:r>
            <a:r>
              <a:rPr lang="en-US" altLang="ko-KR" sz="2400" b="1" dirty="0"/>
              <a:t> </a:t>
            </a:r>
          </a:p>
          <a:p>
            <a:pPr algn="ctr"/>
            <a:r>
              <a:rPr lang="en-US" altLang="ko-KR" sz="2400" b="1" dirty="0"/>
              <a:t>[An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LSTM-Based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Autonomous Model Using Waymo Open Dataset]</a:t>
            </a:r>
          </a:p>
        </p:txBody>
      </p:sp>
    </p:spTree>
    <p:extLst>
      <p:ext uri="{BB962C8B-B14F-4D97-AF65-F5344CB8AC3E}">
        <p14:creationId xmlns:p14="http://schemas.microsoft.com/office/powerpoint/2010/main" val="393068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24942-5D66-41CB-B434-5C50D5A23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799"/>
            <a:ext cx="10515600" cy="2062163"/>
          </a:xfrm>
        </p:spPr>
        <p:txBody>
          <a:bodyPr/>
          <a:lstStyle/>
          <a:p>
            <a:r>
              <a:rPr lang="ko-KR" altLang="en-US" dirty="0"/>
              <a:t>엔비디아에서 자동차에 카메라를 장착하고 직접 다니며 수행</a:t>
            </a:r>
            <a:endParaRPr lang="en-US" altLang="ko-KR" dirty="0"/>
          </a:p>
          <a:p>
            <a:r>
              <a:rPr lang="en-US" altLang="ko-KR" dirty="0"/>
              <a:t>Residual Layer</a:t>
            </a:r>
            <a:r>
              <a:rPr lang="ko-KR" altLang="en-US" dirty="0"/>
              <a:t>를 포함한 </a:t>
            </a:r>
            <a:r>
              <a:rPr lang="en-US" altLang="ko-KR" dirty="0"/>
              <a:t>CNN </a:t>
            </a:r>
            <a:r>
              <a:rPr lang="ko-KR" altLang="en-US" dirty="0"/>
              <a:t>모델로 운전자의 행동을 예측</a:t>
            </a:r>
            <a:endParaRPr lang="en-US" altLang="ko-KR" dirty="0"/>
          </a:p>
          <a:p>
            <a:r>
              <a:rPr lang="en-US" altLang="ko-KR" dirty="0"/>
              <a:t>End to End </a:t>
            </a:r>
            <a:r>
              <a:rPr lang="ko-KR" altLang="en-US" dirty="0"/>
              <a:t>모델을 만들고 평가</a:t>
            </a:r>
            <a:r>
              <a:rPr lang="en-US" altLang="ko-KR" dirty="0"/>
              <a:t>, </a:t>
            </a:r>
            <a:r>
              <a:rPr lang="ko-KR" altLang="en-US" dirty="0"/>
              <a:t>테스트한 논문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BE151B-F954-404C-8024-8884B437FB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1354267"/>
            <a:ext cx="5764371" cy="2448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AD9785-2339-4879-B51F-56F877079871}"/>
              </a:ext>
            </a:extLst>
          </p:cNvPr>
          <p:cNvSpPr txBox="1"/>
          <p:nvPr/>
        </p:nvSpPr>
        <p:spPr>
          <a:xfrm>
            <a:off x="1562582" y="6377606"/>
            <a:ext cx="1062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Mariusz</a:t>
            </a:r>
            <a:r>
              <a:rPr lang="en-US" altLang="ko-KR" dirty="0"/>
              <a:t> </a:t>
            </a:r>
            <a:r>
              <a:rPr lang="en-US" altLang="ko-KR" dirty="0" err="1"/>
              <a:t>Bojarski</a:t>
            </a:r>
            <a:r>
              <a:rPr lang="en-US" altLang="ko-KR" dirty="0"/>
              <a:t> et. al. 2020. The NVIDIA </a:t>
            </a:r>
            <a:r>
              <a:rPr lang="en-US" altLang="ko-KR" dirty="0" err="1"/>
              <a:t>PilotNet</a:t>
            </a:r>
            <a:r>
              <a:rPr lang="en-US" altLang="ko-KR" dirty="0"/>
              <a:t> Experiments]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43488E-483D-4419-9954-131C22BFCE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2571" y="1341309"/>
            <a:ext cx="4751229" cy="2572846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8FB2A897-6BFA-4F63-8C15-34A51E9A5BFD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242888" y="130175"/>
            <a:ext cx="11712575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en-US" altLang="ko-KR" dirty="0"/>
              <a:t>The NVIDIA </a:t>
            </a:r>
            <a:r>
              <a:rPr lang="en-US" altLang="ko-KR" dirty="0" err="1"/>
              <a:t>PilotNet</a:t>
            </a:r>
            <a:r>
              <a:rPr lang="en-US" altLang="ko-KR" dirty="0"/>
              <a:t> 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4388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3C3CF6-8393-4FE2-8319-5755163D6842}"/>
              </a:ext>
            </a:extLst>
          </p:cNvPr>
          <p:cNvGrpSpPr/>
          <p:nvPr/>
        </p:nvGrpSpPr>
        <p:grpSpPr>
          <a:xfrm>
            <a:off x="473215" y="2533516"/>
            <a:ext cx="4018085" cy="1433355"/>
            <a:chOff x="1793295" y="1535842"/>
            <a:chExt cx="8048458" cy="28710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DE1BC16-6892-4943-A710-8D5DCD4CD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t="3800"/>
            <a:stretch/>
          </p:blipFill>
          <p:spPr>
            <a:xfrm>
              <a:off x="1793295" y="1535842"/>
              <a:ext cx="3851725" cy="287109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B7FCAC-DCEE-4D9E-86DA-F576FF8C1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80691" t="39440" r="1845" b="39223"/>
            <a:stretch/>
          </p:blipFill>
          <p:spPr>
            <a:xfrm>
              <a:off x="7041404" y="1664966"/>
              <a:ext cx="2800349" cy="2651101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F5387C2-2627-43B2-BB91-743C3F5CC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045" y="1664966"/>
              <a:ext cx="1480359" cy="9289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359D6F0-0AA6-467C-B4E4-E861F50983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7189" y="3207803"/>
              <a:ext cx="1454215" cy="10674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E11D752-F184-40C6-B741-A9F129C29A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08" y="2437073"/>
            <a:ext cx="3675329" cy="1754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008780-3F64-4F19-8404-F4F14BD542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63" y="2556653"/>
            <a:ext cx="1922922" cy="1515715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9FD2F82-71E3-41DA-B64B-65A256C618E4}"/>
              </a:ext>
            </a:extLst>
          </p:cNvPr>
          <p:cNvSpPr txBox="1">
            <a:spLocks/>
          </p:cNvSpPr>
          <p:nvPr/>
        </p:nvSpPr>
        <p:spPr bwMode="auto">
          <a:xfrm>
            <a:off x="1488685" y="1372969"/>
            <a:ext cx="2274571" cy="4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dirty="0"/>
              <a:t>입력 데이터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E9118C3-EC74-4961-ADD3-DA601BC2F8FE}"/>
              </a:ext>
            </a:extLst>
          </p:cNvPr>
          <p:cNvSpPr txBox="1">
            <a:spLocks/>
          </p:cNvSpPr>
          <p:nvPr/>
        </p:nvSpPr>
        <p:spPr bwMode="auto">
          <a:xfrm>
            <a:off x="8374553" y="1372968"/>
            <a:ext cx="2274570" cy="4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dirty="0"/>
              <a:t>출력 데이터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BE8F483-2CF0-4AA1-9F82-3324EF3DEF8F}"/>
              </a:ext>
            </a:extLst>
          </p:cNvPr>
          <p:cNvSpPr txBox="1">
            <a:spLocks/>
          </p:cNvSpPr>
          <p:nvPr/>
        </p:nvSpPr>
        <p:spPr bwMode="auto">
          <a:xfrm>
            <a:off x="91922" y="5042447"/>
            <a:ext cx="5639116" cy="88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차량 전면 카메라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게임의 </a:t>
            </a:r>
            <a:r>
              <a:rPr lang="ko-KR" altLang="en-US" dirty="0" err="1">
                <a:sym typeface="Wingdings" panose="05000000000000000000" pitchFamily="2" charset="2"/>
              </a:rPr>
              <a:t>미니맵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추상화 ↑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더 적은 양의 데이터로 큰 학습 효과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7B6CDBE-B66F-4A25-85F5-97C6F6328ED0}"/>
              </a:ext>
            </a:extLst>
          </p:cNvPr>
          <p:cNvSpPr txBox="1">
            <a:spLocks/>
          </p:cNvSpPr>
          <p:nvPr/>
        </p:nvSpPr>
        <p:spPr bwMode="auto">
          <a:xfrm>
            <a:off x="6156207" y="5044539"/>
            <a:ext cx="6096000" cy="88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82" indent="-342882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 sz="2000" b="1" kern="1200" baseline="0">
                <a:solidFill>
                  <a:srgbClr val="023368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  <a:cs typeface="+mn-cs"/>
              </a:defRPr>
            </a:lvl1pPr>
            <a:lvl2pPr marL="742913" indent="-285737" algn="l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2942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120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298" indent="-228589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핸들 각도</a:t>
            </a:r>
            <a:r>
              <a:rPr lang="en-US" altLang="ko-KR" dirty="0">
                <a:sym typeface="Wingdings" panose="05000000000000000000" pitchFamily="2" charset="2"/>
              </a:rPr>
              <a:t>(Numeric)  3</a:t>
            </a:r>
            <a:r>
              <a:rPr lang="ko-KR" altLang="en-US" dirty="0">
                <a:sym typeface="Wingdings" panose="05000000000000000000" pitchFamily="2" charset="2"/>
              </a:rPr>
              <a:t>개의 키 조합</a:t>
            </a:r>
            <a:r>
              <a:rPr lang="en-US" altLang="ko-KR" dirty="0">
                <a:sym typeface="Wingdings" panose="05000000000000000000" pitchFamily="2" charset="2"/>
              </a:rPr>
              <a:t>(Categorical)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Mean Squared Error  Cross Entropy Error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5BF0C96-78F1-41FF-BFFF-DF3CFF9983E5}"/>
              </a:ext>
            </a:extLst>
          </p:cNvPr>
          <p:cNvSpPr txBox="1">
            <a:spLocks/>
          </p:cNvSpPr>
          <p:nvPr/>
        </p:nvSpPr>
        <p:spPr bwMode="auto">
          <a:xfrm>
            <a:off x="234024" y="121288"/>
            <a:ext cx="11715584" cy="61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rgbClr val="20A15E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178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354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53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70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dirty="0"/>
              <a:t>구현상의 차이점</a:t>
            </a:r>
          </a:p>
        </p:txBody>
      </p:sp>
    </p:spTree>
    <p:extLst>
      <p:ext uri="{BB962C8B-B14F-4D97-AF65-F5344CB8AC3E}">
        <p14:creationId xmlns:p14="http://schemas.microsoft.com/office/powerpoint/2010/main" val="310887141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eufGMLZ6f4cdCbhkTB3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YkUTD7qABHdSGfRxOu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VgDfMlUYA4jayhh1HOv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DTBptqZV2uc8jFWqjFc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8pChlaXnULdSmJ4motl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bEfVRAWoJn4JJGiHEPM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YOn956YP6sfx4V7ktu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heme/theme1.xml><?xml version="1.0" encoding="utf-8"?>
<a:theme xmlns:a="http://schemas.openxmlformats.org/drawingml/2006/main" name="PNU_CSE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400" b="1" spc="-1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</a:gradFill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NU_CSE2018" id="{439E5F79-CFE3-4032-A601-C40681A7A87C}" vid="{10F89F83-683A-40D6-BA90-26E73A5918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PNU_CSE2018</Template>
  <TotalTime>2215</TotalTime>
  <Words>3491</Words>
  <Application>Microsoft Office PowerPoint</Application>
  <PresentationFormat>와이드스크린</PresentationFormat>
  <Paragraphs>493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나눔고딕</vt:lpstr>
      <vt:lpstr>Tahoma</vt:lpstr>
      <vt:lpstr>Arial</vt:lpstr>
      <vt:lpstr>Wingdings</vt:lpstr>
      <vt:lpstr>Consolas</vt:lpstr>
      <vt:lpstr>Noto Sans</vt:lpstr>
      <vt:lpstr>Candara</vt:lpstr>
      <vt:lpstr>Cambria Math</vt:lpstr>
      <vt:lpstr>맑은 고딕</vt:lpstr>
      <vt:lpstr>Times New Roman</vt:lpstr>
      <vt:lpstr>나눔고딕 ExtraBold</vt:lpstr>
      <vt:lpstr>PNU_CSE2018</vt:lpstr>
      <vt:lpstr>레이싱 게임 (카트라이더) 자율주행 인공지능 개발</vt:lpstr>
      <vt:lpstr>게임분야에서 개발된 AI</vt:lpstr>
      <vt:lpstr>게임분야에서 개발된 AI</vt:lpstr>
      <vt:lpstr>과제 목표</vt:lpstr>
      <vt:lpstr>카트라이더에서의 인공지능</vt:lpstr>
      <vt:lpstr>구현 방식</vt:lpstr>
      <vt:lpstr>과제 구현 방법</vt:lpstr>
      <vt:lpstr>The NVIDIA PilotNet Experiments</vt:lpstr>
      <vt:lpstr>PowerPoint 프레젠테이션</vt:lpstr>
      <vt:lpstr>PowerPoint 프레젠테이션</vt:lpstr>
      <vt:lpstr>PowerPoint 프레젠테이션</vt:lpstr>
      <vt:lpstr>첫번째 모델의 한계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테스트 프로그램: Driver</vt:lpstr>
      <vt:lpstr>시연영상: CNN</vt:lpstr>
      <vt:lpstr>시연영상: CNN 아쉬운 점</vt:lpstr>
      <vt:lpstr>시연영상: CNN+LSTM</vt:lpstr>
      <vt:lpstr>시연영상: CNN+LSTM 아쉬운 점</vt:lpstr>
      <vt:lpstr>결론</vt:lpstr>
      <vt:lpstr>감사합니다.</vt:lpstr>
      <vt:lpstr>PowerPoint 프레젠테이션</vt:lpstr>
      <vt:lpstr>추가자료</vt:lpstr>
      <vt:lpstr>PowerPoint 프레젠테이션</vt:lpstr>
      <vt:lpstr>논문과의 차이점 1 : 입력 데이터</vt:lpstr>
      <vt:lpstr>논문과의 차이점 2 : Loss</vt:lpstr>
      <vt:lpstr>논문과의 차이점 3 : 모델</vt:lpstr>
      <vt:lpstr>모델링 구상 : 시간 축을 고려</vt:lpstr>
      <vt:lpstr>논문과의 차이점 1 : Encoder-Decoder</vt:lpstr>
      <vt:lpstr>논문과의 차이점 2 : 역전파</vt:lpstr>
      <vt:lpstr>논문과의 차이점 3 : Loss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아두이노를 활용한 공기청정기 프로젝트 설계 발표자료</dc:title>
  <cp:lastModifiedBy>choi junhyeok</cp:lastModifiedBy>
  <cp:revision>191</cp:revision>
  <dcterms:created xsi:type="dcterms:W3CDTF">2018-02-20T01:52:53Z</dcterms:created>
  <dcterms:modified xsi:type="dcterms:W3CDTF">2021-10-20T14:10:54Z</dcterms:modified>
</cp:coreProperties>
</file>